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40"/>
  </p:notesMasterIdLst>
  <p:handoutMasterIdLst>
    <p:handoutMasterId r:id="rId41"/>
  </p:handoutMasterIdLst>
  <p:sldIdLst>
    <p:sldId id="501" r:id="rId2"/>
    <p:sldId id="498" r:id="rId3"/>
    <p:sldId id="495" r:id="rId4"/>
    <p:sldId id="497" r:id="rId5"/>
    <p:sldId id="496" r:id="rId6"/>
    <p:sldId id="499" r:id="rId7"/>
    <p:sldId id="500" r:id="rId8"/>
    <p:sldId id="503" r:id="rId9"/>
    <p:sldId id="504" r:id="rId10"/>
    <p:sldId id="506" r:id="rId11"/>
    <p:sldId id="458" r:id="rId12"/>
    <p:sldId id="493" r:id="rId13"/>
    <p:sldId id="494" r:id="rId14"/>
    <p:sldId id="505" r:id="rId15"/>
    <p:sldId id="502" r:id="rId16"/>
    <p:sldId id="489" r:id="rId17"/>
    <p:sldId id="481" r:id="rId18"/>
    <p:sldId id="482" r:id="rId19"/>
    <p:sldId id="510" r:id="rId20"/>
    <p:sldId id="492" r:id="rId21"/>
    <p:sldId id="507" r:id="rId22"/>
    <p:sldId id="508" r:id="rId23"/>
    <p:sldId id="347" r:id="rId24"/>
    <p:sldId id="509" r:id="rId25"/>
    <p:sldId id="358" r:id="rId26"/>
    <p:sldId id="418" r:id="rId27"/>
    <p:sldId id="417" r:id="rId28"/>
    <p:sldId id="422" r:id="rId29"/>
    <p:sldId id="416" r:id="rId30"/>
    <p:sldId id="421" r:id="rId31"/>
    <p:sldId id="415" r:id="rId32"/>
    <p:sldId id="414" r:id="rId33"/>
    <p:sldId id="413" r:id="rId34"/>
    <p:sldId id="412" r:id="rId35"/>
    <p:sldId id="411" r:id="rId36"/>
    <p:sldId id="442" r:id="rId37"/>
    <p:sldId id="393" r:id="rId38"/>
    <p:sldId id="477" r:id="rId3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ADBC3A"/>
    <a:srgbClr val="8F9C30"/>
    <a:srgbClr val="BBC953"/>
    <a:srgbClr val="C3CF67"/>
    <a:srgbClr val="C8D472"/>
    <a:srgbClr val="CFD983"/>
    <a:srgbClr val="FFE267"/>
    <a:srgbClr val="FFFF66"/>
    <a:srgbClr val="FFFE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947" autoAdjust="0"/>
  </p:normalViewPr>
  <p:slideViewPr>
    <p:cSldViewPr>
      <p:cViewPr>
        <p:scale>
          <a:sx n="66" d="100"/>
          <a:sy n="66" d="100"/>
        </p:scale>
        <p:origin x="-2358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7" d="100"/>
          <a:sy n="67" d="100"/>
        </p:scale>
        <p:origin x="-313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6" tIns="45918" rIns="91836" bIns="459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1ECDE8E-4ECE-4B83-AF86-465EF2FDA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728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l" eaLnBrk="0" hangingPunct="0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1381308A-F250-4F71-B291-19ED62E9BCE3}" type="datetimeFigureOut">
              <a:rPr lang="en-US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8" rIns="91836" bIns="459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836" tIns="45918" rIns="91836" bIns="459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l" eaLnBrk="0" hangingPunct="0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552A6177-BC5A-4AA1-97FD-8F40FA8C4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52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A6177-BC5A-4AA1-97FD-8F40FA8C489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 her over for dinner</a:t>
            </a:r>
          </a:p>
          <a:p>
            <a:endParaRPr lang="en-US" dirty="0" smtClean="0"/>
          </a:p>
          <a:p>
            <a:r>
              <a:rPr lang="en-US" dirty="0" smtClean="0"/>
              <a:t>She babysat your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A6177-BC5A-4AA1-97FD-8F40FA8C48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34790AF9-5D97-44C1-83F2-72CBC84CF63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1962407E-B2E2-4265-AC65-54E11ACA231B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7D1B5720-29A3-4A2E-B14B-8E3B89202B0B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49C827AB-DB46-41CA-983F-34236D724854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9F8AFAB3-E1B5-4343-AFBE-A016C9759F5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27850C44-4156-45CF-815F-64156F4459B9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C37F5AD0-DCC0-4A41-87E0-59A1EE0FEA60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81C3-D4BC-472E-B350-AC4F0732B88D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 September 9, 2004    </a:t>
            </a:r>
            <a:fld id="{90577C97-9663-4310-8E98-2545EB478039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Miller – Dodson 2014/2015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            </a:t>
            </a:r>
            <a:fld id="{B484B92B-8920-4871-A880-BE612B5B6A6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us/dictionary/english/sustainabil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83880" cy="373380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en-US" sz="5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en-US" sz="5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Sustainability </a:t>
            </a:r>
            <a:endParaRPr lang="en-US" sz="5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53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5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Club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5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Hospitality </a:t>
            </a:r>
            <a:r>
              <a:rPr lang="en-US" sz="5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</a:t>
            </a:r>
            <a:endParaRPr lang="en-US" sz="4400" b="1" cap="small" spc="-100" dirty="0" smtClean="0">
              <a:solidFill>
                <a:srgbClr val="7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59436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562600" y="5334000"/>
            <a:ext cx="2987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Peter B. Miller,</a:t>
            </a:r>
            <a:r>
              <a:rPr lang="en-US" dirty="0" smtClean="0"/>
              <a:t> RS,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Sustainability question: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36280" cy="4492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Whose needs are we planning for in the future?</a:t>
            </a:r>
          </a:p>
          <a:p>
            <a:pPr marL="350838" indent="-265113"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	A: Current </a:t>
            </a:r>
            <a:r>
              <a:rPr lang="en-US" b="1" u="sng" dirty="0" smtClean="0"/>
              <a:t>and</a:t>
            </a:r>
            <a:r>
              <a:rPr lang="en-US" b="1" dirty="0" smtClean="0"/>
              <a:t> Future Owners </a:t>
            </a:r>
            <a:endParaRPr lang="en-US" b="1" dirty="0" smtClean="0"/>
          </a:p>
          <a:p>
            <a:pPr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What </a:t>
            </a:r>
            <a:r>
              <a:rPr lang="en-US" b="1" dirty="0" smtClean="0"/>
              <a:t>are </a:t>
            </a:r>
            <a:r>
              <a:rPr lang="en-US" b="1" dirty="0" smtClean="0"/>
              <a:t>their </a:t>
            </a:r>
            <a:r>
              <a:rPr lang="en-US" b="1" dirty="0" smtClean="0"/>
              <a:t>needs </a:t>
            </a:r>
            <a:r>
              <a:rPr lang="en-US" b="1" dirty="0" smtClean="0"/>
              <a:t>in </a:t>
            </a:r>
            <a:r>
              <a:rPr lang="en-US" b="1" dirty="0" smtClean="0"/>
              <a:t>the </a:t>
            </a:r>
            <a:r>
              <a:rPr lang="en-US" b="1" dirty="0" smtClean="0"/>
              <a:t>future?</a:t>
            </a:r>
          </a:p>
          <a:p>
            <a:pPr marL="855663" indent="-508000"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A: Well maintained </a:t>
            </a:r>
            <a:r>
              <a:rPr lang="en-US" b="1" dirty="0" smtClean="0"/>
              <a:t>communities </a:t>
            </a:r>
            <a:r>
              <a:rPr lang="en-US" b="1" dirty="0" smtClean="0"/>
              <a:t>and low assessments!</a:t>
            </a:r>
            <a:endParaRPr lang="en-US" sz="1050" b="1" dirty="0" smtClean="0"/>
          </a:p>
          <a:p>
            <a:pPr marL="1484313" indent="-511175">
              <a:spcBef>
                <a:spcPts val="1200"/>
              </a:spcBef>
              <a:buClrTx/>
              <a:buSzPct val="100000"/>
              <a:buNone/>
            </a:pPr>
            <a:endParaRPr lang="en-US" sz="1050" b="1" dirty="0" smtClean="0"/>
          </a:p>
          <a:p>
            <a:pPr marL="1484313" indent="-511175"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AKA: High Property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579.JPG"/>
          <p:cNvPicPr>
            <a:picLocks noChangeAspect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5105400" y="914400"/>
            <a:ext cx="3612444" cy="259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400800" cy="4876800"/>
          </a:xfrm>
        </p:spPr>
        <p:txBody>
          <a:bodyPr>
            <a:normAutofit/>
          </a:bodyPr>
          <a:lstStyle/>
          <a:p>
            <a:pPr marL="290513" indent="-231775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“Perhaps the greatest </a:t>
            </a:r>
          </a:p>
          <a:p>
            <a:pPr marL="290513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Duty of the Board of </a:t>
            </a:r>
          </a:p>
          <a:p>
            <a:pPr marL="290513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Directors is to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Protect, </a:t>
            </a:r>
          </a:p>
          <a:p>
            <a:pPr marL="290513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Preserve and Enhance </a:t>
            </a:r>
          </a:p>
          <a:p>
            <a:pPr marL="290513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value of the homes </a:t>
            </a:r>
          </a:p>
          <a:p>
            <a:pPr marL="290513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within the community!”</a:t>
            </a:r>
          </a:p>
          <a:p>
            <a:pPr marL="0" indent="20638" algn="r">
              <a:buNone/>
            </a:pPr>
            <a:endParaRPr lang="en-US" sz="2000" b="1" dirty="0" smtClean="0"/>
          </a:p>
          <a:p>
            <a:pPr marL="0" indent="20638" algn="r">
              <a:buNone/>
            </a:pPr>
            <a:r>
              <a:rPr lang="en-US" sz="2000" b="1" dirty="0" smtClean="0"/>
              <a:t>Robert Lyles, Esq</a:t>
            </a:r>
            <a:r>
              <a:rPr lang="en-US" sz="2000" dirty="0" smtClean="0"/>
              <a:t>. Charleston, SC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 Miller Dodson Assoc.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574280" cy="105156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Applicable to Clubs?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6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“Perhaps the greatest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Duty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Board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Directors of a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Club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Protect,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Preserve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 Enhance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membership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to the members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of the Club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26680" cy="105156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Applied to </a:t>
            </a:r>
            <a:r>
              <a:rPr lang="en-US" sz="4000" dirty="0" smtClean="0">
                <a:solidFill>
                  <a:schemeClr val="tx1"/>
                </a:solidFill>
              </a:rPr>
              <a:t>Hospitality?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3959352"/>
          </a:xfrm>
        </p:spPr>
        <p:txBody>
          <a:bodyPr/>
          <a:lstStyle/>
          <a:p>
            <a:pPr marL="265113" indent="-33338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“Perhaps the greatest Duty of the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Board of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Directors (or Corporate Executives, or Etc.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hotel group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Protect, Preserve and Enhance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value of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experience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visitors or clientele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5026152"/>
          </a:xfrm>
        </p:spPr>
        <p:txBody>
          <a:bodyPr>
            <a:normAutofit/>
          </a:bodyPr>
          <a:lstStyle/>
          <a:p>
            <a:pPr algn="ctr">
              <a:buClrTx/>
              <a:buSzPct val="100000"/>
              <a:buFont typeface="Wingdings" pitchFamily="2" charset="2"/>
              <a:buChar char="§"/>
            </a:pPr>
            <a:r>
              <a:rPr lang="en-US" sz="3200" b="1" dirty="0" smtClean="0"/>
              <a:t>Community Associations</a:t>
            </a:r>
          </a:p>
          <a:p>
            <a:pPr algn="ctr">
              <a:buClrTx/>
              <a:buSzPct val="100000"/>
              <a:buFont typeface="Wingdings" pitchFamily="2" charset="2"/>
              <a:buChar char="§"/>
            </a:pPr>
            <a:r>
              <a:rPr lang="en-US" sz="3200" b="1" dirty="0" smtClean="0"/>
              <a:t>Clubs</a:t>
            </a:r>
          </a:p>
          <a:p>
            <a:pPr algn="ctr">
              <a:buClrTx/>
              <a:buSzPct val="100000"/>
              <a:buFont typeface="Wingdings" pitchFamily="2" charset="2"/>
              <a:buChar char="§"/>
            </a:pPr>
            <a:r>
              <a:rPr lang="en-US" sz="3200" b="1" dirty="0" smtClean="0"/>
              <a:t>Hospitality Groups</a:t>
            </a:r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What’s the common thread?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A: “Brick &amp; Mortar” Facilities that need to be maintained over time!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200400" y="1651000"/>
            <a:ext cx="2667000" cy="1092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944813" y="2717800"/>
            <a:ext cx="3048000" cy="17526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2208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Annual Budget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307013" y="4394200"/>
            <a:ext cx="2667000" cy="1066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90588" y="4394200"/>
            <a:ext cx="2667000" cy="990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67088" y="17907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Operations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Expenses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017588" y="4483100"/>
            <a:ext cx="2436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Maintenance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Expenses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462588" y="4546600"/>
            <a:ext cx="2360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Replacement Reserves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Financially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Sustainable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8" grpId="0" animBg="1"/>
      <p:bldP spid="8" grpId="1" animBg="1"/>
      <p:bldP spid="9" grpId="0" animBg="1"/>
      <p:bldP spid="10" grpId="0"/>
      <p:bldP spid="11" grpId="0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Financially Sustainable Community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4191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7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Annual Budget is balanced and adequate…</a:t>
            </a:r>
          </a:p>
          <a:p>
            <a:pPr>
              <a:spcBef>
                <a:spcPts val="1200"/>
              </a:spcBef>
              <a:buClr>
                <a:srgbClr val="7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Normal Assessments are stable…, not stagnant!</a:t>
            </a:r>
          </a:p>
          <a:p>
            <a:pPr>
              <a:spcBef>
                <a:spcPts val="1200"/>
              </a:spcBef>
              <a:buClr>
                <a:srgbClr val="7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Normal Assessments increase appropriately each year with Inflation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PPI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CPI).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7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Property Values are Protected, Preserved &amp; Enhanced!</a:t>
            </a:r>
          </a:p>
          <a:p>
            <a:pPr>
              <a:spcBef>
                <a:spcPts val="1200"/>
              </a:spcBef>
              <a:buClr>
                <a:srgbClr val="7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 are Financially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Sustainable!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Meet Betty Jones!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3733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/>
              </a:buClr>
              <a:buSzPct val="100000"/>
            </a:pPr>
            <a:r>
              <a:rPr lang="en-US" dirty="0" smtClean="0"/>
              <a:t>Retired school teacher;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/>
              </a:buClr>
              <a:buSzPct val="100000"/>
            </a:pPr>
            <a:r>
              <a:rPr lang="en-US" dirty="0" smtClean="0"/>
              <a:t>Lives on a fixed income;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/>
              </a:buClr>
              <a:buSzPct val="100000"/>
            </a:pPr>
            <a:r>
              <a:rPr lang="en-US" dirty="0" smtClean="0"/>
              <a:t>Has lived in her HOA for 20 years;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/>
              </a:buClr>
              <a:buSzPct val="100000"/>
            </a:pPr>
            <a:r>
              <a:rPr lang="en-US" dirty="0" smtClean="0"/>
              <a:t>She is the ideal neighbor! Almost family!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/>
              </a:buClr>
              <a:buSzPct val="100000"/>
            </a:pPr>
            <a:r>
              <a:rPr lang="en-US" dirty="0" smtClean="0"/>
              <a:t>As a member of the Board of Directors,    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you are foreclosing on her home!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Mrs Jones 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5334000" y="533400"/>
            <a:ext cx="3238500" cy="28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  Miller Dodson Assoc.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Could This Happen?</a:t>
            </a:r>
            <a:endParaRPr lang="en-US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91000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sz="5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Planning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part of the Board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None/>
            </a:pPr>
            <a:r>
              <a:rPr lang="en-US" sz="3000" b="1" dirty="0" smtClean="0"/>
              <a:t>Resulted in a Special Assessment,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None/>
            </a:pPr>
            <a:r>
              <a:rPr lang="en-US" sz="3000" b="1" dirty="0" smtClean="0"/>
              <a:t>or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None/>
            </a:pPr>
            <a:r>
              <a:rPr lang="en-US" sz="3000" b="1" dirty="0" smtClean="0"/>
              <a:t>Resulted in precipitous increases in Normal Assessments!</a:t>
            </a:r>
          </a:p>
          <a:p>
            <a:pPr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  Miller Dodson Assoc.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C00000"/>
                </a:solidFill>
              </a:rPr>
              <a:t>Beware the </a:t>
            </a:r>
            <a:r>
              <a:rPr lang="en-US" sz="7200" dirty="0" smtClean="0">
                <a:solidFill>
                  <a:srgbClr val="C00000"/>
                </a:solidFill>
              </a:rPr>
              <a:t>Unintended </a:t>
            </a:r>
            <a:r>
              <a:rPr lang="en-US" sz="7200" dirty="0" smtClean="0">
                <a:solidFill>
                  <a:srgbClr val="C00000"/>
                </a:solidFill>
              </a:rPr>
              <a:t>Consequences</a:t>
            </a:r>
            <a:r>
              <a:rPr lang="en-US" sz="7200" b="1" dirty="0" smtClean="0">
                <a:solidFill>
                  <a:srgbClr val="C00000"/>
                </a:solidFill>
              </a:rPr>
              <a:t>!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Sustainable:</a:t>
            </a:r>
            <a:endParaRPr lang="en-US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2752"/>
          </a:xfrm>
        </p:spPr>
        <p:txBody>
          <a:bodyPr>
            <a:normAutofit lnSpcReduction="10000"/>
          </a:bodyPr>
          <a:lstStyle/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Harvest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Development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Environmental Practices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Fisheries Practices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Construction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Energy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Growth</a:t>
            </a:r>
          </a:p>
          <a:p>
            <a:pPr marL="465138" indent="-349250">
              <a:spcBef>
                <a:spcPts val="1200"/>
              </a:spcBef>
              <a:buNone/>
            </a:pPr>
            <a:r>
              <a:rPr lang="en-US" b="1" dirty="0" smtClean="0"/>
              <a:t>Sustainable </a:t>
            </a:r>
            <a:r>
              <a:rPr lang="en-US" b="1" dirty="0" smtClean="0"/>
              <a:t>Crop Rotation</a:t>
            </a:r>
          </a:p>
          <a:p>
            <a:pPr marL="465138" indent="-34925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E0000"/>
                </a:solidFill>
                <a:latin typeface="Palatino Linotype" pitchFamily="18" charset="0"/>
              </a:rPr>
              <a:t>Food for Thought:</a:t>
            </a:r>
            <a:endParaRPr lang="en-US" sz="6000" dirty="0">
              <a:solidFill>
                <a:srgbClr val="7E000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83880" cy="30480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4400" b="1" dirty="0" smtClean="0"/>
              <a:t>Almost all CIC financial disasters result, not from an event, but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4400" b="1" dirty="0" smtClean="0"/>
              <a:t>from </a:t>
            </a:r>
            <a:r>
              <a:rPr lang="en-US" sz="4400" b="1" u="sng" dirty="0" smtClean="0"/>
              <a:t>lack of planning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20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D_Ad_RoughConcepts_v2 (2)_Pa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002" t="1820" b="34345"/>
          <a:stretch>
            <a:fillRect/>
          </a:stretch>
        </p:blipFill>
        <p:spPr>
          <a:xfrm>
            <a:off x="5181599" y="457200"/>
            <a:ext cx="1942517" cy="297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 descr="MD_Ad_RoughConcepts_v2 (2)_Page_4.jpg"/>
          <p:cNvPicPr>
            <a:picLocks noChangeAspect="1"/>
          </p:cNvPicPr>
          <p:nvPr/>
        </p:nvPicPr>
        <p:blipFill>
          <a:blip r:embed="rId3" cstate="print"/>
          <a:srcRect l="45686" b="35000"/>
          <a:stretch>
            <a:fillRect/>
          </a:stretch>
        </p:blipFill>
        <p:spPr>
          <a:xfrm>
            <a:off x="6858000" y="457200"/>
            <a:ext cx="1918854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33400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The Clarks – considering whether to continue their club membership.</a:t>
            </a:r>
            <a:endParaRPr lang="en-US" sz="1200" b="1" dirty="0" smtClean="0"/>
          </a:p>
          <a:p>
            <a:pPr algn="l"/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24384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 algn="l">
              <a:spcBef>
                <a:spcPts val="600"/>
              </a:spcBef>
            </a:pPr>
            <a:r>
              <a:rPr lang="en-US" sz="2800" dirty="0" smtClean="0"/>
              <a:t>Their considerations:</a:t>
            </a:r>
          </a:p>
          <a:p>
            <a:pPr marL="406400" indent="-4064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Dues are getting higher,</a:t>
            </a:r>
          </a:p>
          <a:p>
            <a:pPr marL="406400" indent="-4064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Facility feels tired, outdated,</a:t>
            </a:r>
          </a:p>
          <a:p>
            <a:pPr marL="406400" indent="-4064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The big special assessment that’s planned for pool renovation worries them</a:t>
            </a:r>
          </a:p>
          <a:p>
            <a:pPr marL="406400" indent="-4064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Membership just doesn’t hold the same value anymore.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41910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Debbie Norris –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Thinking about giving up her </a:t>
            </a:r>
            <a:r>
              <a:rPr lang="en-US" sz="3100" b="0" dirty="0" smtClean="0">
                <a:solidFill>
                  <a:schemeClr val="tx1"/>
                </a:solidFill>
              </a:rPr>
              <a:t>old vacation membership.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MD_Ad_RoughConcepts_v2 (2)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5" b="52691"/>
          <a:stretch>
            <a:fillRect/>
          </a:stretch>
        </p:blipFill>
        <p:spPr>
          <a:xfrm>
            <a:off x="4681006" y="685800"/>
            <a:ext cx="3889042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spcBef>
                <a:spcPts val="1800"/>
              </a:spcBef>
              <a:buSzPct val="120000"/>
              <a:buFont typeface="Arial" pitchFamily="34" charset="0"/>
              <a:buChar char="•"/>
            </a:pPr>
            <a:r>
              <a:rPr lang="en-US" sz="2800" b="1" dirty="0" smtClean="0"/>
              <a:t>Can’t travel as often with the new job.</a:t>
            </a:r>
          </a:p>
          <a:p>
            <a:pPr marL="231775" indent="-231775" algn="l">
              <a:spcBef>
                <a:spcPts val="1800"/>
              </a:spcBef>
              <a:buSzPct val="120000"/>
              <a:buFont typeface="Arial" pitchFamily="34" charset="0"/>
              <a:buChar char="•"/>
            </a:pPr>
            <a:r>
              <a:rPr lang="en-US" sz="2800" b="1" dirty="0" smtClean="0"/>
              <a:t>Maintenance fees have gotten really high!</a:t>
            </a:r>
          </a:p>
          <a:p>
            <a:pPr marL="231775" indent="-231775" algn="l">
              <a:spcBef>
                <a:spcPts val="1800"/>
              </a:spcBef>
              <a:buSzPct val="120000"/>
              <a:buFont typeface="Arial" pitchFamily="34" charset="0"/>
              <a:buChar char="•"/>
            </a:pPr>
            <a:r>
              <a:rPr lang="en-US" sz="2800" b="1" dirty="0" smtClean="0"/>
              <a:t>The newer vacation clubs have much more modern amenities and features.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200400" y="1651000"/>
            <a:ext cx="2667000" cy="1092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944813" y="2717800"/>
            <a:ext cx="3048000" cy="17526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2208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Annual Budget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307013" y="4394200"/>
            <a:ext cx="2667000" cy="1066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90588" y="4394200"/>
            <a:ext cx="2667000" cy="990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67088" y="17907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Operations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Expenses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017588" y="4483100"/>
            <a:ext cx="2436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Maintenance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Expenses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462588" y="4546600"/>
            <a:ext cx="2360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Replacement Reserves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Financially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Sustainable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of Reserve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572000"/>
          </a:xfrm>
        </p:spPr>
        <p:txBody>
          <a:bodyPr>
            <a:normAutofit/>
          </a:bodyPr>
          <a:lstStyle/>
          <a:p>
            <a:pPr marL="468313" indent="-468313">
              <a:spcBef>
                <a:spcPts val="600"/>
              </a:spcBef>
              <a:buClrTx/>
              <a:buSzPct val="120000"/>
            </a:pPr>
            <a:r>
              <a:rPr lang="en-US" dirty="0" smtClean="0"/>
              <a:t>More accurate long-term financial planning.</a:t>
            </a:r>
          </a:p>
          <a:p>
            <a:pPr marL="468313" indent="-468313">
              <a:spcBef>
                <a:spcPts val="600"/>
              </a:spcBef>
              <a:buClrTx/>
              <a:buSzPct val="120000"/>
            </a:pPr>
            <a:r>
              <a:rPr lang="en-US" dirty="0" smtClean="0"/>
              <a:t>Ability to consider when to replace and/or upgrade as part of long-term planning. </a:t>
            </a:r>
          </a:p>
          <a:p>
            <a:pPr marL="468313" indent="-468313">
              <a:spcBef>
                <a:spcPts val="600"/>
              </a:spcBef>
              <a:buClrTx/>
              <a:buSzPct val="120000"/>
            </a:pPr>
            <a:r>
              <a:rPr lang="en-US" dirty="0" smtClean="0"/>
              <a:t>Ability to institute more cost-effective facilities maintenance </a:t>
            </a:r>
            <a:r>
              <a:rPr lang="en-US" dirty="0" smtClean="0"/>
              <a:t>practices. </a:t>
            </a:r>
            <a:endParaRPr lang="en-US" dirty="0" smtClean="0"/>
          </a:p>
          <a:p>
            <a:pPr marL="468313" indent="-468313">
              <a:spcBef>
                <a:spcPts val="600"/>
              </a:spcBef>
              <a:buClrTx/>
              <a:buSzPct val="120000"/>
            </a:pPr>
            <a:r>
              <a:rPr lang="en-US" dirty="0" smtClean="0"/>
              <a:t>Mitigate unnecessary losses due to bad facilities maintenance practices. </a:t>
            </a:r>
            <a:endParaRPr lang="en-US" dirty="0" smtClean="0"/>
          </a:p>
          <a:p>
            <a:pPr marL="468313" indent="-468313">
              <a:buClrTx/>
              <a:buSzPct val="12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Sample </a:t>
            </a: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Reserve Study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Module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563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1320" y="685800"/>
            <a:ext cx="8397240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4412850"/>
            <a:ext cx="609600" cy="0"/>
          </a:xfrm>
          <a:prstGeom prst="line">
            <a:avLst/>
          </a:prstGeom>
          <a:ln w="190500">
            <a:solidFill>
              <a:srgbClr val="FFFF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7000" y="4412850"/>
            <a:ext cx="609600" cy="0"/>
          </a:xfrm>
          <a:prstGeom prst="line">
            <a:avLst/>
          </a:prstGeom>
          <a:ln w="190500">
            <a:solidFill>
              <a:srgbClr val="FFFF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Content Placeholder 3" descr="IMG_6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793567" cy="584517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30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Content Placeholder 6" descr="2015 Oaks at Brunswick Sample Report_Page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31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265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Content Placeholder 4" descr="2015 Oaks at Brunswick Sample Report_Page_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3124200"/>
            <a:ext cx="8382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28625"/>
            <a:ext cx="8382000" cy="4019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Content Placeholder 4" descr="2015 Oaks at Brunswick Sample Report_Page_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4419600"/>
            <a:ext cx="8382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458199" cy="5562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57007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35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Cash </a:t>
            </a:r>
            <a:r>
              <a:rPr lang="en-US" dirty="0" smtClean="0">
                <a:solidFill>
                  <a:schemeClr val="tx1"/>
                </a:solidFill>
              </a:rPr>
              <a:t>Flow </a:t>
            </a:r>
            <a:r>
              <a:rPr lang="en-US" dirty="0" smtClean="0">
                <a:solidFill>
                  <a:schemeClr val="tx1"/>
                </a:solidFill>
              </a:rPr>
              <a:t>Margins until 2030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Content Placeholder 6" descr="2015 Oaks at Brunswick Sample Report_Page_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24000"/>
            <a:ext cx="8220076" cy="4316627"/>
          </a:xfrm>
        </p:spPr>
      </p:pic>
      <p:sp>
        <p:nvSpPr>
          <p:cNvPr id="8" name="Oval 7"/>
          <p:cNvSpPr/>
          <p:nvPr/>
        </p:nvSpPr>
        <p:spPr>
          <a:xfrm>
            <a:off x="5181600" y="2952750"/>
            <a:ext cx="914400" cy="8382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Understand Inflation -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CPI vs PPI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150000"/>
            </a:pPr>
            <a:r>
              <a:rPr lang="en-US" b="1" dirty="0" smtClean="0"/>
              <a:t>Consumer Price Index (CPI)</a:t>
            </a:r>
            <a:endParaRPr lang="en-US" dirty="0" smtClean="0"/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Food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Fuel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Electricity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Housing Costs (meaning rent)</a:t>
            </a:r>
          </a:p>
          <a:p>
            <a:pPr eaLnBrk="1" hangingPunct="1">
              <a:spcBef>
                <a:spcPts val="2400"/>
              </a:spcBef>
              <a:buClr>
                <a:schemeClr val="accent2"/>
              </a:buClr>
              <a:buSzPct val="150000"/>
            </a:pPr>
            <a:r>
              <a:rPr lang="en-US" b="1" dirty="0" smtClean="0"/>
              <a:t>Producer Price Index (PPI)</a:t>
            </a:r>
            <a:endParaRPr lang="en-US" dirty="0" smtClean="0"/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Manufacturing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 smtClean="0"/>
              <a:t>Construction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37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057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72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Definition: Sustainability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u="sng" dirty="0" smtClean="0">
                <a:hlinkClick r:id="rId2"/>
              </a:rPr>
              <a:t>dictionary.cambridge.org/us/dictionary/</a:t>
            </a:r>
            <a:r>
              <a:rPr lang="en-US" sz="3200" u="sng" dirty="0" err="1" smtClean="0">
                <a:hlinkClick r:id="rId2"/>
              </a:rPr>
              <a:t>english</a:t>
            </a:r>
            <a:r>
              <a:rPr lang="en-US" sz="3200" u="sng" dirty="0" smtClean="0">
                <a:hlinkClick r:id="rId2"/>
              </a:rPr>
              <a:t>/sustainability</a:t>
            </a:r>
            <a:endParaRPr lang="en-US" sz="3200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4400" b="1" dirty="0" smtClean="0"/>
              <a:t>sustainability</a:t>
            </a:r>
            <a:r>
              <a:rPr lang="en-US" sz="4400" dirty="0" smtClean="0"/>
              <a:t> meaning: </a:t>
            </a:r>
            <a:r>
              <a:rPr lang="en-US" sz="4400" dirty="0" smtClean="0"/>
              <a:t> 1</a:t>
            </a:r>
            <a:r>
              <a:rPr lang="en-US" sz="4400" dirty="0" smtClean="0"/>
              <a:t>. the quality of being able to continue over a period of </a:t>
            </a:r>
            <a:r>
              <a:rPr lang="en-US" sz="4400" dirty="0" smtClean="0"/>
              <a:t>time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Definition</a:t>
            </a:r>
            <a:r>
              <a:rPr lang="en-US" sz="4400" dirty="0" smtClean="0">
                <a:solidFill>
                  <a:schemeClr val="tx1"/>
                </a:solidFill>
              </a:rPr>
              <a:t>: 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Sustainable: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600" dirty="0" smtClean="0"/>
          </a:p>
          <a:p>
            <a:pPr marL="265113" indent="-33338">
              <a:buNone/>
            </a:pPr>
            <a:r>
              <a:rPr lang="en-US" b="1" spc="-100" dirty="0" smtClean="0">
                <a:solidFill>
                  <a:srgbClr val="0070C0"/>
                </a:solidFill>
              </a:rPr>
              <a:t>UN World Commission on Environment and Development: </a:t>
            </a:r>
            <a:endParaRPr lang="en-US" sz="1300" b="1" spc="-100" dirty="0" smtClean="0">
              <a:solidFill>
                <a:srgbClr val="0070C0"/>
              </a:solidFill>
            </a:endParaRPr>
          </a:p>
          <a:p>
            <a:pPr marL="265113" indent="-33338">
              <a:buNone/>
            </a:pPr>
            <a:endParaRPr lang="en-US" sz="1300" b="1" spc="-100" dirty="0" smtClean="0">
              <a:solidFill>
                <a:srgbClr val="0070C0"/>
              </a:solidFill>
            </a:endParaRPr>
          </a:p>
          <a:p>
            <a:pPr marL="265113" indent="-33338">
              <a:buNone/>
            </a:pPr>
            <a:r>
              <a:rPr lang="en-US" sz="3600" dirty="0" smtClean="0"/>
              <a:t>“</a:t>
            </a:r>
            <a:r>
              <a:rPr lang="en-US" sz="3600" b="1" i="1" dirty="0" smtClean="0"/>
              <a:t>sustainable</a:t>
            </a:r>
            <a:r>
              <a:rPr lang="en-US" sz="3600" dirty="0" smtClean="0"/>
              <a:t> development is development that meets the needs of the present without compromising the ability of future generations to meet their own needs.”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To be </a:t>
            </a:r>
            <a:r>
              <a:rPr lang="en-US" sz="4400" dirty="0" smtClean="0">
                <a:solidFill>
                  <a:schemeClr val="tx1"/>
                </a:solidFill>
              </a:rPr>
              <a:t>“sustainable”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88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“Meet </a:t>
            </a:r>
            <a:r>
              <a:rPr lang="en-US" sz="3600" b="1" dirty="0" smtClean="0"/>
              <a:t>the needs of the </a:t>
            </a:r>
            <a:r>
              <a:rPr lang="en-US" sz="3600" b="1" dirty="0" smtClean="0"/>
              <a:t>present, without </a:t>
            </a:r>
            <a:r>
              <a:rPr lang="en-US" sz="3600" b="1" dirty="0" smtClean="0"/>
              <a:t>compromising the ability of future </a:t>
            </a:r>
            <a:r>
              <a:rPr lang="en-US" sz="3600" b="1" i="1" dirty="0" smtClean="0"/>
              <a:t> </a:t>
            </a:r>
            <a:r>
              <a:rPr lang="en-US" sz="3600" i="1" dirty="0" smtClean="0"/>
              <a:t>(owners, members, </a:t>
            </a:r>
            <a:r>
              <a:rPr lang="en-US" sz="3600" i="1" dirty="0" smtClean="0"/>
              <a:t>operators) </a:t>
            </a:r>
            <a:r>
              <a:rPr lang="en-US" sz="3600" b="1" dirty="0" smtClean="0"/>
              <a:t>to </a:t>
            </a:r>
            <a:r>
              <a:rPr lang="en-US" sz="3600" b="1" dirty="0" smtClean="0"/>
              <a:t>meet their own needs</a:t>
            </a:r>
            <a:r>
              <a:rPr lang="en-US" sz="3600" b="1" dirty="0" smtClean="0"/>
              <a:t>.”</a:t>
            </a:r>
            <a:r>
              <a:rPr lang="en-US" sz="3600" b="1" i="1" dirty="0" smtClean="0"/>
              <a:t> </a:t>
            </a:r>
            <a:endParaRPr lang="en-US" sz="36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That raises the questions: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3654552"/>
          </a:xfrm>
        </p:spPr>
        <p:txBody>
          <a:bodyPr/>
          <a:lstStyle/>
          <a:p>
            <a:pPr>
              <a:spcBef>
                <a:spcPts val="240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/>
              <a:t>Whose present needs are we planning for? </a:t>
            </a:r>
          </a:p>
          <a:p>
            <a:pPr>
              <a:spcBef>
                <a:spcPts val="240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/>
              <a:t>What </a:t>
            </a:r>
            <a:r>
              <a:rPr lang="en-US" b="1" dirty="0" smtClean="0"/>
              <a:t>are </a:t>
            </a:r>
            <a:r>
              <a:rPr lang="en-US" b="1" dirty="0" smtClean="0"/>
              <a:t>their </a:t>
            </a:r>
            <a:r>
              <a:rPr lang="en-US" b="1" dirty="0" smtClean="0"/>
              <a:t>needs </a:t>
            </a:r>
            <a:r>
              <a:rPr lang="en-US" b="1" dirty="0" smtClean="0"/>
              <a:t>in </a:t>
            </a:r>
            <a:r>
              <a:rPr lang="en-US" b="1" dirty="0" smtClean="0"/>
              <a:t>the present</a:t>
            </a:r>
            <a:r>
              <a:rPr lang="en-US" b="1" dirty="0" smtClean="0"/>
              <a:t>?</a:t>
            </a:r>
          </a:p>
          <a:p>
            <a:pPr>
              <a:spcBef>
                <a:spcPts val="240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/>
              <a:t>Whose </a:t>
            </a:r>
            <a:r>
              <a:rPr lang="en-US" b="1" dirty="0" smtClean="0"/>
              <a:t>future needs </a:t>
            </a:r>
            <a:r>
              <a:rPr lang="en-US" b="1" dirty="0" smtClean="0"/>
              <a:t>are we planning for? </a:t>
            </a:r>
          </a:p>
          <a:p>
            <a:pPr>
              <a:spcBef>
                <a:spcPts val="240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/>
              <a:t>What are </a:t>
            </a:r>
            <a:r>
              <a:rPr lang="en-US" b="1" dirty="0" smtClean="0"/>
              <a:t>their </a:t>
            </a:r>
            <a:r>
              <a:rPr lang="en-US" b="1" dirty="0" smtClean="0"/>
              <a:t>needs </a:t>
            </a:r>
            <a:r>
              <a:rPr lang="en-US" b="1" dirty="0" smtClean="0"/>
              <a:t>in </a:t>
            </a:r>
            <a:r>
              <a:rPr lang="en-US" b="1" dirty="0" smtClean="0"/>
              <a:t>the future?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Community Associations:</a:t>
            </a:r>
            <a:endParaRPr lang="en-US" sz="40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“Meet </a:t>
            </a:r>
            <a:r>
              <a:rPr lang="en-US" sz="4000" b="1" dirty="0" smtClean="0"/>
              <a:t>the needs of the </a:t>
            </a:r>
            <a:r>
              <a:rPr lang="en-US" sz="4000" b="1" dirty="0" smtClean="0"/>
              <a:t>present owners,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without compromising the ability of </a:t>
            </a:r>
            <a:r>
              <a:rPr lang="en-US" sz="4000" b="1" dirty="0" smtClean="0"/>
              <a:t>future owners to </a:t>
            </a:r>
            <a:r>
              <a:rPr lang="en-US" sz="4000" b="1" dirty="0" smtClean="0"/>
              <a:t>meet their own needs.”</a:t>
            </a:r>
            <a:r>
              <a:rPr lang="en-US" sz="4000" b="1" i="1" dirty="0" smtClean="0"/>
              <a:t> 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Sustainability question: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36280" cy="4492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Whose needs are we planning for in the present?</a:t>
            </a:r>
          </a:p>
          <a:p>
            <a:pPr>
              <a:spcBef>
                <a:spcPts val="1200"/>
              </a:spcBef>
              <a:buClrTx/>
              <a:buSzPct val="100000"/>
              <a:buNone/>
              <a:tabLst>
                <a:tab pos="347663" algn="l"/>
              </a:tabLst>
            </a:pPr>
            <a:r>
              <a:rPr lang="en-US" b="1" dirty="0" smtClean="0"/>
              <a:t>		A: Current Owners </a:t>
            </a:r>
            <a:endParaRPr lang="en-US" b="1" dirty="0" smtClean="0"/>
          </a:p>
          <a:p>
            <a:pPr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What </a:t>
            </a:r>
            <a:r>
              <a:rPr lang="en-US" b="1" dirty="0" smtClean="0"/>
              <a:t>are </a:t>
            </a:r>
            <a:r>
              <a:rPr lang="en-US" b="1" dirty="0" smtClean="0"/>
              <a:t>their </a:t>
            </a:r>
            <a:r>
              <a:rPr lang="en-US" b="1" dirty="0" smtClean="0"/>
              <a:t>needs </a:t>
            </a:r>
            <a:r>
              <a:rPr lang="en-US" b="1" dirty="0" smtClean="0"/>
              <a:t>in </a:t>
            </a:r>
            <a:r>
              <a:rPr lang="en-US" b="1" dirty="0" smtClean="0"/>
              <a:t>the present</a:t>
            </a:r>
            <a:r>
              <a:rPr lang="en-US" b="1" dirty="0" smtClean="0"/>
              <a:t>?</a:t>
            </a:r>
          </a:p>
          <a:p>
            <a:pPr marL="855663" indent="-508000"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A: Well maintained communities and low assessments!</a:t>
            </a:r>
            <a:endParaRPr lang="en-US" sz="1050" b="1" dirty="0" smtClean="0"/>
          </a:p>
          <a:p>
            <a:pPr marL="1484313" indent="-511175">
              <a:spcBef>
                <a:spcPts val="1200"/>
              </a:spcBef>
              <a:buClrTx/>
              <a:buSzPct val="100000"/>
              <a:buNone/>
            </a:pPr>
            <a:endParaRPr lang="en-US" sz="1050" b="1" dirty="0" smtClean="0"/>
          </a:p>
          <a:p>
            <a:pPr marL="1484313" indent="-511175">
              <a:spcBef>
                <a:spcPts val="1200"/>
              </a:spcBef>
              <a:buClrTx/>
              <a:buSzPct val="100000"/>
              <a:buNone/>
            </a:pPr>
            <a:r>
              <a:rPr lang="en-US" b="1" dirty="0" smtClean="0"/>
              <a:t>AKA: High Property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7965</TotalTime>
  <Words>717</Words>
  <Application>Microsoft Office PowerPoint</Application>
  <PresentationFormat>On-screen Show (4:3)</PresentationFormat>
  <Paragraphs>174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Aspect</vt:lpstr>
      <vt:lpstr>Slide 1</vt:lpstr>
      <vt:lpstr>Sustainable:</vt:lpstr>
      <vt:lpstr>Slide 3</vt:lpstr>
      <vt:lpstr>Definition: Sustainability:</vt:lpstr>
      <vt:lpstr>Definition: Sustainable:</vt:lpstr>
      <vt:lpstr>To be “sustainable”</vt:lpstr>
      <vt:lpstr>That raises the questions:</vt:lpstr>
      <vt:lpstr>Community Associations:</vt:lpstr>
      <vt:lpstr>Sustainability question:</vt:lpstr>
      <vt:lpstr>Sustainability question:</vt:lpstr>
      <vt:lpstr>Slide 11</vt:lpstr>
      <vt:lpstr>Applicable to Clubs?</vt:lpstr>
      <vt:lpstr>Applied to Hospitality?</vt:lpstr>
      <vt:lpstr>Slide 14</vt:lpstr>
      <vt:lpstr>Slide 15</vt:lpstr>
      <vt:lpstr>Financially Sustainable Community</vt:lpstr>
      <vt:lpstr>Meet Betty Jones!</vt:lpstr>
      <vt:lpstr>How Could This Happen?</vt:lpstr>
      <vt:lpstr>Slide 19</vt:lpstr>
      <vt:lpstr>Food for Thought:</vt:lpstr>
      <vt:lpstr>Slide 21</vt:lpstr>
      <vt:lpstr>Debbie Norris – Thinking about giving up her old vacation membership.</vt:lpstr>
      <vt:lpstr>Slide 23</vt:lpstr>
      <vt:lpstr>Benefits of Reserve Study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Cash Flow Margins until 2030</vt:lpstr>
      <vt:lpstr>Understand Inflation -  CPI vs PPI</vt:lpstr>
      <vt:lpstr>Slide 38</vt:lpstr>
    </vt:vector>
  </TitlesOfParts>
  <Company>CAI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Property Values; Proper Maintenance and Replacement Reserves</dc:title>
  <dc:creator>P Miller</dc:creator>
  <cp:lastModifiedBy>pmiller</cp:lastModifiedBy>
  <cp:revision>609</cp:revision>
  <cp:lastPrinted>2012-11-08T21:55:56Z</cp:lastPrinted>
  <dcterms:created xsi:type="dcterms:W3CDTF">2004-09-10T13:53:20Z</dcterms:created>
  <dcterms:modified xsi:type="dcterms:W3CDTF">2019-02-16T12:39:20Z</dcterms:modified>
</cp:coreProperties>
</file>