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25" r:id="rId3"/>
    <p:sldId id="309" r:id="rId4"/>
    <p:sldId id="363" r:id="rId5"/>
    <p:sldId id="275" r:id="rId6"/>
    <p:sldId id="361" r:id="rId7"/>
    <p:sldId id="350" r:id="rId8"/>
    <p:sldId id="327" r:id="rId9"/>
    <p:sldId id="320" r:id="rId10"/>
    <p:sldId id="362" r:id="rId11"/>
    <p:sldId id="304" r:id="rId12"/>
    <p:sldId id="347" r:id="rId13"/>
    <p:sldId id="274" r:id="rId14"/>
    <p:sldId id="329" r:id="rId15"/>
    <p:sldId id="276" r:id="rId16"/>
    <p:sldId id="330" r:id="rId17"/>
    <p:sldId id="331" r:id="rId18"/>
    <p:sldId id="277" r:id="rId19"/>
    <p:sldId id="359" r:id="rId20"/>
    <p:sldId id="285" r:id="rId21"/>
    <p:sldId id="286" r:id="rId22"/>
    <p:sldId id="288" r:id="rId23"/>
    <p:sldId id="332" r:id="rId24"/>
    <p:sldId id="278" r:id="rId25"/>
    <p:sldId id="357" r:id="rId26"/>
    <p:sldId id="369" r:id="rId27"/>
    <p:sldId id="358" r:id="rId28"/>
    <p:sldId id="280" r:id="rId29"/>
    <p:sldId id="334" r:id="rId30"/>
    <p:sldId id="335" r:id="rId31"/>
    <p:sldId id="336" r:id="rId32"/>
    <p:sldId id="312" r:id="rId33"/>
    <p:sldId id="360" r:id="rId34"/>
    <p:sldId id="316" r:id="rId35"/>
    <p:sldId id="337" r:id="rId36"/>
    <p:sldId id="282" r:id="rId37"/>
    <p:sldId id="326" r:id="rId38"/>
    <p:sldId id="366" r:id="rId39"/>
    <p:sldId id="367" r:id="rId40"/>
    <p:sldId id="368" r:id="rId41"/>
    <p:sldId id="284" r:id="rId42"/>
    <p:sldId id="289" r:id="rId43"/>
    <p:sldId id="354" r:id="rId44"/>
    <p:sldId id="353" r:id="rId45"/>
    <p:sldId id="351" r:id="rId46"/>
    <p:sldId id="352" r:id="rId47"/>
    <p:sldId id="344" r:id="rId48"/>
    <p:sldId id="345" r:id="rId49"/>
    <p:sldId id="319" r:id="rId50"/>
    <p:sldId id="342" r:id="rId51"/>
    <p:sldId id="303" r:id="rId52"/>
    <p:sldId id="297" r:id="rId53"/>
    <p:sldId id="343" r:id="rId54"/>
    <p:sldId id="364" r:id="rId55"/>
    <p:sldId id="307"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B8"/>
    <a:srgbClr val="A5D867"/>
    <a:srgbClr val="84C733"/>
    <a:srgbClr val="00CCFF"/>
    <a:srgbClr val="00B9E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985" autoAdjust="0"/>
  </p:normalViewPr>
  <p:slideViewPr>
    <p:cSldViewPr>
      <p:cViewPr varScale="1">
        <p:scale>
          <a:sx n="79" d="100"/>
          <a:sy n="79" d="100"/>
        </p:scale>
        <p:origin x="1570" y="67"/>
      </p:cViewPr>
      <p:guideLst>
        <p:guide orient="horz" pos="2160"/>
        <p:guide pos="2880"/>
      </p:guideLst>
    </p:cSldViewPr>
  </p:slideViewPr>
  <p:outlineViewPr>
    <p:cViewPr>
      <p:scale>
        <a:sx n="33" d="100"/>
        <a:sy n="33" d="100"/>
      </p:scale>
      <p:origin x="0" y="733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4" Type="http://schemas.openxmlformats.org/officeDocument/2006/relationships/image" Target="../media/image56.jpeg"/></Relationships>
</file>

<file path=ppt/diagrams/_rels/data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4" Type="http://schemas.openxmlformats.org/officeDocument/2006/relationships/image" Target="../media/image60.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 Id="rId4" Type="http://schemas.openxmlformats.org/officeDocument/2006/relationships/image" Target="../media/image56.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image" Target="../media/image57.jpeg"/><Relationship Id="rId4"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98D3E-FE28-4FAF-ACA6-B7417E7F02C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9CD6F5B-9234-4932-A690-85CA7E0E67D7}">
      <dgm:prSet phldrT="[Text]"/>
      <dgm:spPr>
        <a:solidFill>
          <a:schemeClr val="bg1"/>
        </a:solidFill>
        <a:ln>
          <a:noFill/>
        </a:ln>
      </dgm:spPr>
      <dgm:t>
        <a:bodyPr/>
        <a:lstStyle/>
        <a:p>
          <a:r>
            <a:rPr lang="en-US" altLang="en-US" b="1" dirty="0">
              <a:ln w="1905"/>
              <a:solidFill>
                <a:srgbClr val="0095B8"/>
              </a:solidFill>
              <a:effectLst>
                <a:innerShdw blurRad="69850" dist="43180" dir="5400000">
                  <a:srgbClr val="000000">
                    <a:alpha val="65000"/>
                  </a:srgbClr>
                </a:innerShdw>
              </a:effectLst>
            </a:rPr>
            <a:t>As </a:t>
          </a:r>
          <a:r>
            <a:rPr lang="en-US" altLang="en-US" b="1">
              <a:ln w="1905"/>
              <a:solidFill>
                <a:srgbClr val="0095B8"/>
              </a:solidFill>
              <a:effectLst>
                <a:innerShdw blurRad="69850" dist="43180" dir="5400000">
                  <a:srgbClr val="000000">
                    <a:alpha val="65000"/>
                  </a:srgbClr>
                </a:innerShdw>
              </a:effectLst>
            </a:rPr>
            <a:t>of January</a:t>
          </a:r>
          <a:r>
            <a:rPr lang="en-US" altLang="en-US" b="1" dirty="0">
              <a:ln w="1905"/>
              <a:solidFill>
                <a:srgbClr val="0095B8"/>
              </a:solidFill>
              <a:effectLst>
                <a:innerShdw blurRad="69850" dist="43180" dir="5400000">
                  <a:srgbClr val="000000">
                    <a:alpha val="65000"/>
                  </a:srgbClr>
                </a:innerShdw>
              </a:effectLst>
            </a:rPr>
            <a:t>, 2019, HFTP has:</a:t>
          </a:r>
          <a:endParaRPr lang="en-US" dirty="0">
            <a:solidFill>
              <a:schemeClr val="tx1"/>
            </a:solidFill>
          </a:endParaRPr>
        </a:p>
      </dgm:t>
    </dgm:pt>
    <dgm:pt modelId="{24E5C71F-9CEB-406A-A62E-0075A467E4F8}" type="parTrans" cxnId="{32A9B204-DFDC-479A-9ED8-63E2F6453335}">
      <dgm:prSet/>
      <dgm:spPr/>
      <dgm:t>
        <a:bodyPr/>
        <a:lstStyle/>
        <a:p>
          <a:endParaRPr lang="en-US"/>
        </a:p>
      </dgm:t>
    </dgm:pt>
    <dgm:pt modelId="{0942EB35-4285-4FB8-BB7D-E1E96BA40E5A}" type="sibTrans" cxnId="{32A9B204-DFDC-479A-9ED8-63E2F6453335}">
      <dgm:prSet/>
      <dgm:spPr/>
      <dgm:t>
        <a:bodyPr/>
        <a:lstStyle/>
        <a:p>
          <a:endParaRPr lang="en-US"/>
        </a:p>
      </dgm:t>
    </dgm:pt>
    <dgm:pt modelId="{8C776F1C-D09E-424D-B5C4-DDD25BC32EE3}">
      <dgm:prSet phldrT="[Text]"/>
      <dgm:spPr>
        <a:ln w="28575">
          <a:solidFill>
            <a:schemeClr val="tx1">
              <a:alpha val="84000"/>
            </a:schemeClr>
          </a:solidFill>
        </a:ln>
      </dgm:spPr>
      <dgm:t>
        <a:bodyPr/>
        <a:lstStyle/>
        <a:p>
          <a:r>
            <a:rPr lang="en-US" altLang="en-US" b="1" dirty="0">
              <a:ln w="1905"/>
              <a:solidFill>
                <a:schemeClr val="bg1"/>
              </a:solidFill>
              <a:effectLst>
                <a:innerShdw blurRad="69850" dist="43180" dir="5400000">
                  <a:srgbClr val="000000">
                    <a:alpha val="65000"/>
                  </a:srgbClr>
                </a:innerShdw>
              </a:effectLst>
            </a:rPr>
            <a:t>Global Members</a:t>
          </a:r>
        </a:p>
        <a:p>
          <a:r>
            <a:rPr lang="en-US" altLang="en-US" b="1" u="none" dirty="0">
              <a:ln w="1905"/>
              <a:solidFill>
                <a:schemeClr val="bg1"/>
              </a:solidFill>
              <a:effectLst>
                <a:innerShdw blurRad="69850" dist="43180" dir="5400000">
                  <a:srgbClr val="000000">
                    <a:alpha val="65000"/>
                  </a:srgbClr>
                </a:innerShdw>
              </a:effectLst>
            </a:rPr>
            <a:t>4,256</a:t>
          </a:r>
          <a:endParaRPr lang="en-US" u="none" dirty="0"/>
        </a:p>
      </dgm:t>
    </dgm:pt>
    <dgm:pt modelId="{C7F031F5-AE59-430C-8183-465B58C64CA5}" type="parTrans" cxnId="{7F0DC2F5-6972-4500-B907-583B45225B0E}">
      <dgm:prSet/>
      <dgm:spPr/>
      <dgm:t>
        <a:bodyPr/>
        <a:lstStyle/>
        <a:p>
          <a:endParaRPr lang="en-US"/>
        </a:p>
      </dgm:t>
    </dgm:pt>
    <dgm:pt modelId="{32C74A68-3ABC-46CC-86DB-3E7E05263451}" type="sibTrans" cxnId="{7F0DC2F5-6972-4500-B907-583B45225B0E}">
      <dgm:prSet/>
      <dgm:spPr/>
      <dgm:t>
        <a:bodyPr/>
        <a:lstStyle/>
        <a:p>
          <a:endParaRPr lang="en-US"/>
        </a:p>
      </dgm:t>
    </dgm:pt>
    <dgm:pt modelId="{EE81EEE1-2F08-475B-8DF0-2B1AF7CBC2C3}">
      <dgm:prSet phldrT="[Text]"/>
      <dgm:spPr>
        <a:ln w="28575"/>
      </dgm:spPr>
      <dgm:t>
        <a:bodyPr/>
        <a:lstStyle/>
        <a:p>
          <a:r>
            <a:rPr lang="en-US" altLang="en-US" b="1" dirty="0">
              <a:ln w="1905"/>
              <a:solidFill>
                <a:schemeClr val="bg1"/>
              </a:solidFill>
              <a:effectLst>
                <a:innerShdw blurRad="69850" dist="43180" dir="5400000">
                  <a:srgbClr val="000000">
                    <a:alpha val="65000"/>
                  </a:srgbClr>
                </a:innerShdw>
              </a:effectLst>
            </a:rPr>
            <a:t>Global Chapters</a:t>
          </a:r>
        </a:p>
        <a:p>
          <a:r>
            <a:rPr lang="en-US" b="1" u="sng" dirty="0">
              <a:ln w="1905"/>
              <a:solidFill>
                <a:schemeClr val="bg1"/>
              </a:solidFill>
              <a:effectLst>
                <a:innerShdw blurRad="69850" dist="43180" dir="5400000">
                  <a:srgbClr val="000000">
                    <a:alpha val="65000"/>
                  </a:srgbClr>
                </a:innerShdw>
              </a:effectLst>
            </a:rPr>
            <a:t>59</a:t>
          </a:r>
          <a:endParaRPr lang="en-US" u="sng" dirty="0"/>
        </a:p>
      </dgm:t>
    </dgm:pt>
    <dgm:pt modelId="{9F56F156-DDCD-4927-A4A2-B3CEB68CDDD5}" type="parTrans" cxnId="{6468AA40-7452-42A1-AA3E-8EB559283F7A}">
      <dgm:prSet/>
      <dgm:spPr/>
      <dgm:t>
        <a:bodyPr/>
        <a:lstStyle/>
        <a:p>
          <a:endParaRPr lang="en-US"/>
        </a:p>
      </dgm:t>
    </dgm:pt>
    <dgm:pt modelId="{6F71F93E-ABFD-4714-9434-A1BCE36770F0}" type="sibTrans" cxnId="{6468AA40-7452-42A1-AA3E-8EB559283F7A}">
      <dgm:prSet/>
      <dgm:spPr/>
      <dgm:t>
        <a:bodyPr/>
        <a:lstStyle/>
        <a:p>
          <a:endParaRPr lang="en-US"/>
        </a:p>
      </dgm:t>
    </dgm:pt>
    <dgm:pt modelId="{E52B7FBC-816D-4649-B768-BDCBE4820FD5}">
      <dgm:prSet phldrT="[Text]"/>
      <dgm:spPr>
        <a:ln w="28575"/>
      </dgm:spPr>
      <dgm:t>
        <a:bodyPr/>
        <a:lstStyle/>
        <a:p>
          <a:r>
            <a:rPr lang="en-US" altLang="en-US" b="1" dirty="0">
              <a:ln w="1905"/>
              <a:solidFill>
                <a:schemeClr val="bg1"/>
              </a:solidFill>
              <a:effectLst>
                <a:innerShdw blurRad="69850" dist="43180" dir="5400000">
                  <a:srgbClr val="000000">
                    <a:alpha val="65000"/>
                  </a:srgbClr>
                </a:innerShdw>
              </a:effectLst>
            </a:rPr>
            <a:t>Student Chapters</a:t>
          </a:r>
        </a:p>
        <a:p>
          <a:r>
            <a:rPr lang="en-US" b="1" u="sng">
              <a:ln w="1905"/>
              <a:solidFill>
                <a:schemeClr val="bg1"/>
              </a:solidFill>
              <a:effectLst>
                <a:innerShdw blurRad="69850" dist="43180" dir="5400000">
                  <a:srgbClr val="000000">
                    <a:alpha val="65000"/>
                  </a:srgbClr>
                </a:innerShdw>
              </a:effectLst>
            </a:rPr>
            <a:t>24</a:t>
          </a:r>
          <a:endParaRPr lang="en-US" u="sng" dirty="0"/>
        </a:p>
      </dgm:t>
    </dgm:pt>
    <dgm:pt modelId="{2DD7824A-E381-4E20-8C82-DFF3E60449B9}" type="parTrans" cxnId="{04B98107-0C3B-4081-B7BF-461460217601}">
      <dgm:prSet/>
      <dgm:spPr/>
      <dgm:t>
        <a:bodyPr/>
        <a:lstStyle/>
        <a:p>
          <a:endParaRPr lang="en-US"/>
        </a:p>
      </dgm:t>
    </dgm:pt>
    <dgm:pt modelId="{4E6183C7-0F40-4479-AA00-EAC2B9A16882}" type="sibTrans" cxnId="{04B98107-0C3B-4081-B7BF-461460217601}">
      <dgm:prSet/>
      <dgm:spPr/>
      <dgm:t>
        <a:bodyPr/>
        <a:lstStyle/>
        <a:p>
          <a:endParaRPr lang="en-US"/>
        </a:p>
      </dgm:t>
    </dgm:pt>
    <dgm:pt modelId="{B4508B7A-3CAB-4F01-A8E9-438F8475A3F3}" type="pres">
      <dgm:prSet presAssocID="{13C98D3E-FE28-4FAF-ACA6-B7417E7F02CF}" presName="composite" presStyleCnt="0">
        <dgm:presLayoutVars>
          <dgm:chMax val="1"/>
          <dgm:dir/>
          <dgm:resizeHandles val="exact"/>
        </dgm:presLayoutVars>
      </dgm:prSet>
      <dgm:spPr/>
    </dgm:pt>
    <dgm:pt modelId="{425BBBF3-EC01-4486-9D34-6F1814BDAE09}" type="pres">
      <dgm:prSet presAssocID="{79CD6F5B-9234-4932-A690-85CA7E0E67D7}" presName="roof" presStyleLbl="dkBgShp" presStyleIdx="0" presStyleCnt="2"/>
      <dgm:spPr/>
    </dgm:pt>
    <dgm:pt modelId="{80DBD306-BE75-4FEC-A888-2B007DD9D314}" type="pres">
      <dgm:prSet presAssocID="{79CD6F5B-9234-4932-A690-85CA7E0E67D7}" presName="pillars" presStyleCnt="0"/>
      <dgm:spPr/>
    </dgm:pt>
    <dgm:pt modelId="{A7F4E162-BCF4-4ABA-8897-349E3CC6F336}" type="pres">
      <dgm:prSet presAssocID="{79CD6F5B-9234-4932-A690-85CA7E0E67D7}" presName="pillar1" presStyleLbl="node1" presStyleIdx="0" presStyleCnt="3" custScaleY="99134" custLinFactNeighborX="-3180">
        <dgm:presLayoutVars>
          <dgm:bulletEnabled val="1"/>
        </dgm:presLayoutVars>
      </dgm:prSet>
      <dgm:spPr/>
    </dgm:pt>
    <dgm:pt modelId="{BF77A1B7-F726-4438-B0D6-AAE968FF8EBD}" type="pres">
      <dgm:prSet presAssocID="{EE81EEE1-2F08-475B-8DF0-2B1AF7CBC2C3}" presName="pillarX" presStyleLbl="node1" presStyleIdx="1" presStyleCnt="3" custScaleY="99134">
        <dgm:presLayoutVars>
          <dgm:bulletEnabled val="1"/>
        </dgm:presLayoutVars>
      </dgm:prSet>
      <dgm:spPr/>
    </dgm:pt>
    <dgm:pt modelId="{907FC33B-0580-4733-B534-2521C58EDC84}" type="pres">
      <dgm:prSet presAssocID="{E52B7FBC-816D-4649-B768-BDCBE4820FD5}" presName="pillarX" presStyleLbl="node1" presStyleIdx="2" presStyleCnt="3" custScaleY="99134">
        <dgm:presLayoutVars>
          <dgm:bulletEnabled val="1"/>
        </dgm:presLayoutVars>
      </dgm:prSet>
      <dgm:spPr/>
    </dgm:pt>
    <dgm:pt modelId="{245F8A9B-7BD2-4E08-9B3A-91DDB737BA61}" type="pres">
      <dgm:prSet presAssocID="{79CD6F5B-9234-4932-A690-85CA7E0E67D7}" presName="base" presStyleLbl="dkBgShp" presStyleIdx="1" presStyleCnt="2"/>
      <dgm:spPr>
        <a:solidFill>
          <a:schemeClr val="bg1"/>
        </a:solidFill>
      </dgm:spPr>
    </dgm:pt>
  </dgm:ptLst>
  <dgm:cxnLst>
    <dgm:cxn modelId="{32A9B204-DFDC-479A-9ED8-63E2F6453335}" srcId="{13C98D3E-FE28-4FAF-ACA6-B7417E7F02CF}" destId="{79CD6F5B-9234-4932-A690-85CA7E0E67D7}" srcOrd="0" destOrd="0" parTransId="{24E5C71F-9CEB-406A-A62E-0075A467E4F8}" sibTransId="{0942EB35-4285-4FB8-BB7D-E1E96BA40E5A}"/>
    <dgm:cxn modelId="{17A9C806-7A9A-4419-AD84-903C103FAC5E}" type="presOf" srcId="{E52B7FBC-816D-4649-B768-BDCBE4820FD5}" destId="{907FC33B-0580-4733-B534-2521C58EDC84}" srcOrd="0" destOrd="0" presId="urn:microsoft.com/office/officeart/2005/8/layout/hList3"/>
    <dgm:cxn modelId="{04B98107-0C3B-4081-B7BF-461460217601}" srcId="{79CD6F5B-9234-4932-A690-85CA7E0E67D7}" destId="{E52B7FBC-816D-4649-B768-BDCBE4820FD5}" srcOrd="2" destOrd="0" parTransId="{2DD7824A-E381-4E20-8C82-DFF3E60449B9}" sibTransId="{4E6183C7-0F40-4479-AA00-EAC2B9A16882}"/>
    <dgm:cxn modelId="{396BF40A-38CB-4BE0-8DAA-44EDFF3750DD}" type="presOf" srcId="{13C98D3E-FE28-4FAF-ACA6-B7417E7F02CF}" destId="{B4508B7A-3CAB-4F01-A8E9-438F8475A3F3}" srcOrd="0" destOrd="0" presId="urn:microsoft.com/office/officeart/2005/8/layout/hList3"/>
    <dgm:cxn modelId="{B7070A1C-6785-4079-AFE1-C52D5C665375}" type="presOf" srcId="{8C776F1C-D09E-424D-B5C4-DDD25BC32EE3}" destId="{A7F4E162-BCF4-4ABA-8897-349E3CC6F336}" srcOrd="0" destOrd="0" presId="urn:microsoft.com/office/officeart/2005/8/layout/hList3"/>
    <dgm:cxn modelId="{6468AA40-7452-42A1-AA3E-8EB559283F7A}" srcId="{79CD6F5B-9234-4932-A690-85CA7E0E67D7}" destId="{EE81EEE1-2F08-475B-8DF0-2B1AF7CBC2C3}" srcOrd="1" destOrd="0" parTransId="{9F56F156-DDCD-4927-A4A2-B3CEB68CDDD5}" sibTransId="{6F71F93E-ABFD-4714-9434-A1BCE36770F0}"/>
    <dgm:cxn modelId="{01A74B57-DDC9-429E-8131-D48D243BF822}" type="presOf" srcId="{EE81EEE1-2F08-475B-8DF0-2B1AF7CBC2C3}" destId="{BF77A1B7-F726-4438-B0D6-AAE968FF8EBD}" srcOrd="0" destOrd="0" presId="urn:microsoft.com/office/officeart/2005/8/layout/hList3"/>
    <dgm:cxn modelId="{F1CC99E0-8269-4F34-9193-48BE5C14C520}" type="presOf" srcId="{79CD6F5B-9234-4932-A690-85CA7E0E67D7}" destId="{425BBBF3-EC01-4486-9D34-6F1814BDAE09}" srcOrd="0" destOrd="0" presId="urn:microsoft.com/office/officeart/2005/8/layout/hList3"/>
    <dgm:cxn modelId="{7F0DC2F5-6972-4500-B907-583B45225B0E}" srcId="{79CD6F5B-9234-4932-A690-85CA7E0E67D7}" destId="{8C776F1C-D09E-424D-B5C4-DDD25BC32EE3}" srcOrd="0" destOrd="0" parTransId="{C7F031F5-AE59-430C-8183-465B58C64CA5}" sibTransId="{32C74A68-3ABC-46CC-86DB-3E7E05263451}"/>
    <dgm:cxn modelId="{341BAF8A-1C75-477A-8684-C41E56BF0B2D}" type="presParOf" srcId="{B4508B7A-3CAB-4F01-A8E9-438F8475A3F3}" destId="{425BBBF3-EC01-4486-9D34-6F1814BDAE09}" srcOrd="0" destOrd="0" presId="urn:microsoft.com/office/officeart/2005/8/layout/hList3"/>
    <dgm:cxn modelId="{DE656FD2-4FED-4835-A72B-A25743C83F1A}" type="presParOf" srcId="{B4508B7A-3CAB-4F01-A8E9-438F8475A3F3}" destId="{80DBD306-BE75-4FEC-A888-2B007DD9D314}" srcOrd="1" destOrd="0" presId="urn:microsoft.com/office/officeart/2005/8/layout/hList3"/>
    <dgm:cxn modelId="{C86C49C5-1F36-40F4-9F6D-6854DA26C64E}" type="presParOf" srcId="{80DBD306-BE75-4FEC-A888-2B007DD9D314}" destId="{A7F4E162-BCF4-4ABA-8897-349E3CC6F336}" srcOrd="0" destOrd="0" presId="urn:microsoft.com/office/officeart/2005/8/layout/hList3"/>
    <dgm:cxn modelId="{92F2062A-3864-4808-BBBB-06A6C7175A84}" type="presParOf" srcId="{80DBD306-BE75-4FEC-A888-2B007DD9D314}" destId="{BF77A1B7-F726-4438-B0D6-AAE968FF8EBD}" srcOrd="1" destOrd="0" presId="urn:microsoft.com/office/officeart/2005/8/layout/hList3"/>
    <dgm:cxn modelId="{544DE6CF-152C-44D4-B898-157CF878448A}" type="presParOf" srcId="{80DBD306-BE75-4FEC-A888-2B007DD9D314}" destId="{907FC33B-0580-4733-B534-2521C58EDC84}" srcOrd="2" destOrd="0" presId="urn:microsoft.com/office/officeart/2005/8/layout/hList3"/>
    <dgm:cxn modelId="{659CBACD-72BE-4E72-A900-E3B1A57C13AD}" type="presParOf" srcId="{B4508B7A-3CAB-4F01-A8E9-438F8475A3F3}" destId="{245F8A9B-7BD2-4E08-9B3A-91DDB737BA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A86984-920E-4A1B-A14B-057F4761BA8C}" type="doc">
      <dgm:prSet loTypeId="urn:microsoft.com/office/officeart/2005/8/layout/hProcess9" loCatId="process" qsTypeId="urn:microsoft.com/office/officeart/2005/8/quickstyle/simple1" qsCatId="simple" csTypeId="urn:microsoft.com/office/officeart/2005/8/colors/accent1_2" csCatId="accent1" phldr="1"/>
      <dgm:spPr/>
    </dgm:pt>
    <dgm:pt modelId="{2D0EB692-7670-4F8D-A16F-97AB3B64424A}">
      <dgm:prSet phldrT="[Text]"/>
      <dgm:spPr>
        <a:solidFill>
          <a:schemeClr val="bg1">
            <a:lumMod val="95000"/>
          </a:schemeClr>
        </a:solidFill>
        <a:ln>
          <a:solidFill>
            <a:schemeClr val="tx1"/>
          </a:solidFill>
        </a:ln>
      </dgm:spPr>
      <dgm:t>
        <a:bodyPr/>
        <a:lstStyle/>
        <a:p>
          <a:r>
            <a:rPr lang="en-US" altLang="en-US" b="1" dirty="0">
              <a:ln w="1905"/>
              <a:solidFill>
                <a:srgbClr val="0095B8"/>
              </a:solidFill>
              <a:effectLst>
                <a:innerShdw blurRad="69850" dist="43180" dir="5400000">
                  <a:srgbClr val="000000">
                    <a:alpha val="65000"/>
                  </a:srgbClr>
                </a:innerShdw>
              </a:effectLst>
            </a:rPr>
            <a:t>Make Meaningful Connections</a:t>
          </a:r>
          <a:endParaRPr lang="en-US" dirty="0">
            <a:solidFill>
              <a:schemeClr val="tx1"/>
            </a:solidFill>
          </a:endParaRPr>
        </a:p>
      </dgm:t>
    </dgm:pt>
    <dgm:pt modelId="{05ABCFE2-95EF-41A7-BE5B-220E2DEE271A}" type="parTrans" cxnId="{FC63F41B-DF9D-476A-9C79-6DBFDA25B5A2}">
      <dgm:prSet/>
      <dgm:spPr/>
      <dgm:t>
        <a:bodyPr/>
        <a:lstStyle/>
        <a:p>
          <a:endParaRPr lang="en-US"/>
        </a:p>
      </dgm:t>
    </dgm:pt>
    <dgm:pt modelId="{D77226AA-CB2A-45BA-8DDF-1C22213C89A3}" type="sibTrans" cxnId="{FC63F41B-DF9D-476A-9C79-6DBFDA25B5A2}">
      <dgm:prSet/>
      <dgm:spPr/>
      <dgm:t>
        <a:bodyPr/>
        <a:lstStyle/>
        <a:p>
          <a:endParaRPr lang="en-US"/>
        </a:p>
      </dgm:t>
    </dgm:pt>
    <dgm:pt modelId="{24A29BFA-112A-4BF4-A884-C1D5CDC2F707}">
      <dgm:prSet phldrT="[Text]"/>
      <dgm:spPr>
        <a:solidFill>
          <a:schemeClr val="bg1">
            <a:lumMod val="95000"/>
          </a:schemeClr>
        </a:solidFill>
        <a:ln>
          <a:solidFill>
            <a:schemeClr val="tx1"/>
          </a:solidFill>
        </a:ln>
      </dgm:spPr>
      <dgm:t>
        <a:bodyPr/>
        <a:lstStyle/>
        <a:p>
          <a:r>
            <a:rPr lang="en-US" altLang="en-US" b="1" dirty="0">
              <a:ln w="1905"/>
              <a:solidFill>
                <a:srgbClr val="0095B8"/>
              </a:solidFill>
              <a:effectLst>
                <a:innerShdw blurRad="69850" dist="43180" dir="5400000">
                  <a:srgbClr val="000000">
                    <a:alpha val="65000"/>
                  </a:srgbClr>
                </a:innerShdw>
              </a:effectLst>
            </a:rPr>
            <a:t>Gain Industry Knowledge</a:t>
          </a:r>
          <a:endParaRPr lang="en-US" dirty="0">
            <a:solidFill>
              <a:schemeClr val="tx1"/>
            </a:solidFill>
          </a:endParaRPr>
        </a:p>
      </dgm:t>
    </dgm:pt>
    <dgm:pt modelId="{AD742B76-410C-4726-BD77-EDB3ADAD81CC}" type="parTrans" cxnId="{D91C529C-4EAC-4D7B-9B20-F2DFC2C6AA4C}">
      <dgm:prSet/>
      <dgm:spPr/>
      <dgm:t>
        <a:bodyPr/>
        <a:lstStyle/>
        <a:p>
          <a:endParaRPr lang="en-US"/>
        </a:p>
      </dgm:t>
    </dgm:pt>
    <dgm:pt modelId="{03EBD08D-D6F4-404F-B5C3-A0AD9A3B13F2}" type="sibTrans" cxnId="{D91C529C-4EAC-4D7B-9B20-F2DFC2C6AA4C}">
      <dgm:prSet/>
      <dgm:spPr/>
      <dgm:t>
        <a:bodyPr/>
        <a:lstStyle/>
        <a:p>
          <a:endParaRPr lang="en-US"/>
        </a:p>
      </dgm:t>
    </dgm:pt>
    <dgm:pt modelId="{72D62578-B5FA-4E94-B75C-3A6D0B85118B}">
      <dgm:prSet phldrT="[Text]"/>
      <dgm:spPr>
        <a:solidFill>
          <a:schemeClr val="bg1">
            <a:lumMod val="95000"/>
          </a:schemeClr>
        </a:solidFill>
        <a:ln>
          <a:solidFill>
            <a:schemeClr val="tx1"/>
          </a:solidFill>
        </a:ln>
      </dgm:spPr>
      <dgm:t>
        <a:bodyPr/>
        <a:lstStyle/>
        <a:p>
          <a:r>
            <a:rPr lang="en-US" altLang="en-US" b="1" dirty="0">
              <a:ln w="1905"/>
              <a:solidFill>
                <a:srgbClr val="0095B8"/>
              </a:solidFill>
              <a:effectLst>
                <a:innerShdw blurRad="69850" dist="43180" dir="5400000">
                  <a:srgbClr val="000000">
                    <a:alpha val="65000"/>
                  </a:srgbClr>
                </a:innerShdw>
              </a:effectLst>
            </a:rPr>
            <a:t>Advance Your Career</a:t>
          </a:r>
          <a:endParaRPr lang="en-US" dirty="0">
            <a:solidFill>
              <a:schemeClr val="tx1"/>
            </a:solidFill>
          </a:endParaRPr>
        </a:p>
      </dgm:t>
    </dgm:pt>
    <dgm:pt modelId="{4E5EDA6A-1327-4B9A-A1EA-480FC5F6BD50}" type="parTrans" cxnId="{D9E01294-8432-41DF-BCA4-14BA47453045}">
      <dgm:prSet/>
      <dgm:spPr/>
      <dgm:t>
        <a:bodyPr/>
        <a:lstStyle/>
        <a:p>
          <a:endParaRPr lang="en-US"/>
        </a:p>
      </dgm:t>
    </dgm:pt>
    <dgm:pt modelId="{E2750A4D-951F-46ED-8EE2-06F3F1A2CFBE}" type="sibTrans" cxnId="{D9E01294-8432-41DF-BCA4-14BA47453045}">
      <dgm:prSet/>
      <dgm:spPr/>
      <dgm:t>
        <a:bodyPr/>
        <a:lstStyle/>
        <a:p>
          <a:endParaRPr lang="en-US"/>
        </a:p>
      </dgm:t>
    </dgm:pt>
    <dgm:pt modelId="{A7AFCD19-F992-4749-BE1C-50BDDF4A6C3D}">
      <dgm:prSet phldrT="[Text]"/>
      <dgm:spPr>
        <a:solidFill>
          <a:schemeClr val="bg1">
            <a:lumMod val="95000"/>
          </a:schemeClr>
        </a:solidFill>
        <a:ln>
          <a:solidFill>
            <a:schemeClr val="tx1"/>
          </a:solidFill>
        </a:ln>
      </dgm:spPr>
      <dgm:t>
        <a:bodyPr/>
        <a:lstStyle/>
        <a:p>
          <a:r>
            <a:rPr lang="en-US" dirty="0">
              <a:solidFill>
                <a:schemeClr val="tx1"/>
              </a:solidFill>
            </a:rPr>
            <a:t> </a:t>
          </a:r>
          <a:r>
            <a:rPr lang="en-US" altLang="en-US" b="1" dirty="0">
              <a:ln w="1905"/>
              <a:solidFill>
                <a:srgbClr val="0095B8"/>
              </a:solidFill>
              <a:effectLst>
                <a:innerShdw blurRad="69850" dist="43180" dir="5400000">
                  <a:srgbClr val="000000">
                    <a:alpha val="65000"/>
                  </a:srgbClr>
                </a:innerShdw>
              </a:effectLst>
            </a:rPr>
            <a:t>Access Useful Tools </a:t>
          </a:r>
          <a:endParaRPr lang="en-US" dirty="0">
            <a:solidFill>
              <a:schemeClr val="tx1"/>
            </a:solidFill>
          </a:endParaRPr>
        </a:p>
      </dgm:t>
    </dgm:pt>
    <dgm:pt modelId="{436184F0-F2A3-4013-828B-63494E98103A}" type="parTrans" cxnId="{035E8A47-9421-459C-A9ED-3948BA26CC25}">
      <dgm:prSet/>
      <dgm:spPr/>
      <dgm:t>
        <a:bodyPr/>
        <a:lstStyle/>
        <a:p>
          <a:endParaRPr lang="en-US"/>
        </a:p>
      </dgm:t>
    </dgm:pt>
    <dgm:pt modelId="{6FB6B860-65C4-4601-A755-4BE3AD9881CA}" type="sibTrans" cxnId="{035E8A47-9421-459C-A9ED-3948BA26CC25}">
      <dgm:prSet/>
      <dgm:spPr/>
      <dgm:t>
        <a:bodyPr/>
        <a:lstStyle/>
        <a:p>
          <a:endParaRPr lang="en-US"/>
        </a:p>
      </dgm:t>
    </dgm:pt>
    <dgm:pt modelId="{7A63D0B3-0C54-4859-8B65-D21666DB9E4E}">
      <dgm:prSet phldrT="[Text]"/>
      <dgm:spPr>
        <a:solidFill>
          <a:schemeClr val="bg1">
            <a:lumMod val="95000"/>
          </a:schemeClr>
        </a:solidFill>
        <a:ln>
          <a:solidFill>
            <a:schemeClr val="tx1"/>
          </a:solidFill>
        </a:ln>
      </dgm:spPr>
      <dgm:t>
        <a:bodyPr/>
        <a:lstStyle/>
        <a:p>
          <a:r>
            <a:rPr lang="en-US" altLang="en-US" b="1" dirty="0">
              <a:ln w="1905"/>
              <a:solidFill>
                <a:srgbClr val="0095B8"/>
              </a:solidFill>
              <a:effectLst>
                <a:innerShdw blurRad="69850" dist="43180" dir="5400000">
                  <a:srgbClr val="000000">
                    <a:alpha val="65000"/>
                  </a:srgbClr>
                </a:innerShdw>
              </a:effectLst>
            </a:rPr>
            <a:t>Develop New Skills</a:t>
          </a:r>
          <a:endParaRPr lang="en-US" dirty="0">
            <a:solidFill>
              <a:schemeClr val="tx1"/>
            </a:solidFill>
          </a:endParaRPr>
        </a:p>
      </dgm:t>
    </dgm:pt>
    <dgm:pt modelId="{C0042933-A4A1-4C10-B172-B7BAC157CD12}" type="parTrans" cxnId="{FF20221A-969A-46DA-B36A-2C07A1B87B94}">
      <dgm:prSet/>
      <dgm:spPr/>
      <dgm:t>
        <a:bodyPr/>
        <a:lstStyle/>
        <a:p>
          <a:endParaRPr lang="en-US"/>
        </a:p>
      </dgm:t>
    </dgm:pt>
    <dgm:pt modelId="{44552C27-FCE9-487B-AAEE-449F342365B7}" type="sibTrans" cxnId="{FF20221A-969A-46DA-B36A-2C07A1B87B94}">
      <dgm:prSet/>
      <dgm:spPr/>
      <dgm:t>
        <a:bodyPr/>
        <a:lstStyle/>
        <a:p>
          <a:endParaRPr lang="en-US"/>
        </a:p>
      </dgm:t>
    </dgm:pt>
    <dgm:pt modelId="{994588AC-74B6-49E4-B600-05C396060680}" type="pres">
      <dgm:prSet presAssocID="{1CA86984-920E-4A1B-A14B-057F4761BA8C}" presName="CompostProcess" presStyleCnt="0">
        <dgm:presLayoutVars>
          <dgm:dir/>
          <dgm:resizeHandles val="exact"/>
        </dgm:presLayoutVars>
      </dgm:prSet>
      <dgm:spPr/>
    </dgm:pt>
    <dgm:pt modelId="{00374400-0FF0-4D16-A448-E76BFD107397}" type="pres">
      <dgm:prSet presAssocID="{1CA86984-920E-4A1B-A14B-057F4761BA8C}" presName="arrow" presStyleLbl="bgShp" presStyleIdx="0" presStyleCnt="1" custLinFactNeighborY="-2083"/>
      <dgm:spPr>
        <a:solidFill>
          <a:srgbClr val="00B9E4"/>
        </a:solidFill>
      </dgm:spPr>
    </dgm:pt>
    <dgm:pt modelId="{E5A9363F-1328-4A4F-AF09-534EFAE682E8}" type="pres">
      <dgm:prSet presAssocID="{1CA86984-920E-4A1B-A14B-057F4761BA8C}" presName="linearProcess" presStyleCnt="0"/>
      <dgm:spPr/>
    </dgm:pt>
    <dgm:pt modelId="{C3368D25-2DAC-4C21-8BAD-D5554310E4AB}" type="pres">
      <dgm:prSet presAssocID="{2D0EB692-7670-4F8D-A16F-97AB3B64424A}" presName="textNode" presStyleLbl="node1" presStyleIdx="0" presStyleCnt="5">
        <dgm:presLayoutVars>
          <dgm:bulletEnabled val="1"/>
        </dgm:presLayoutVars>
      </dgm:prSet>
      <dgm:spPr/>
    </dgm:pt>
    <dgm:pt modelId="{7B72970E-6CAC-4D0A-87E7-138A81A352F5}" type="pres">
      <dgm:prSet presAssocID="{D77226AA-CB2A-45BA-8DDF-1C22213C89A3}" presName="sibTrans" presStyleCnt="0"/>
      <dgm:spPr/>
    </dgm:pt>
    <dgm:pt modelId="{F8C11BC2-9D82-4749-92D1-32B913E656D8}" type="pres">
      <dgm:prSet presAssocID="{24A29BFA-112A-4BF4-A884-C1D5CDC2F707}" presName="textNode" presStyleLbl="node1" presStyleIdx="1" presStyleCnt="5">
        <dgm:presLayoutVars>
          <dgm:bulletEnabled val="1"/>
        </dgm:presLayoutVars>
      </dgm:prSet>
      <dgm:spPr/>
    </dgm:pt>
    <dgm:pt modelId="{DCA384DA-9D6E-4195-8528-DB6F25763FF5}" type="pres">
      <dgm:prSet presAssocID="{03EBD08D-D6F4-404F-B5C3-A0AD9A3B13F2}" presName="sibTrans" presStyleCnt="0"/>
      <dgm:spPr/>
    </dgm:pt>
    <dgm:pt modelId="{824A9156-7CA1-4D21-866F-E684CCD87A08}" type="pres">
      <dgm:prSet presAssocID="{72D62578-B5FA-4E94-B75C-3A6D0B85118B}" presName="textNode" presStyleLbl="node1" presStyleIdx="2" presStyleCnt="5">
        <dgm:presLayoutVars>
          <dgm:bulletEnabled val="1"/>
        </dgm:presLayoutVars>
      </dgm:prSet>
      <dgm:spPr/>
    </dgm:pt>
    <dgm:pt modelId="{93AD7977-B184-410F-821D-CAA9BBB8A7CD}" type="pres">
      <dgm:prSet presAssocID="{E2750A4D-951F-46ED-8EE2-06F3F1A2CFBE}" presName="sibTrans" presStyleCnt="0"/>
      <dgm:spPr/>
    </dgm:pt>
    <dgm:pt modelId="{0D4906D1-3DAB-409D-A140-467D32C87D5E}" type="pres">
      <dgm:prSet presAssocID="{A7AFCD19-F992-4749-BE1C-50BDDF4A6C3D}" presName="textNode" presStyleLbl="node1" presStyleIdx="3" presStyleCnt="5">
        <dgm:presLayoutVars>
          <dgm:bulletEnabled val="1"/>
        </dgm:presLayoutVars>
      </dgm:prSet>
      <dgm:spPr/>
    </dgm:pt>
    <dgm:pt modelId="{E4A45280-3999-47DB-A5AB-1F18C10BEC9F}" type="pres">
      <dgm:prSet presAssocID="{6FB6B860-65C4-4601-A755-4BE3AD9881CA}" presName="sibTrans" presStyleCnt="0"/>
      <dgm:spPr/>
    </dgm:pt>
    <dgm:pt modelId="{9AD1002D-320E-4358-A729-A0F116A22263}" type="pres">
      <dgm:prSet presAssocID="{7A63D0B3-0C54-4859-8B65-D21666DB9E4E}" presName="textNode" presStyleLbl="node1" presStyleIdx="4" presStyleCnt="5">
        <dgm:presLayoutVars>
          <dgm:bulletEnabled val="1"/>
        </dgm:presLayoutVars>
      </dgm:prSet>
      <dgm:spPr/>
    </dgm:pt>
  </dgm:ptLst>
  <dgm:cxnLst>
    <dgm:cxn modelId="{FF20221A-969A-46DA-B36A-2C07A1B87B94}" srcId="{1CA86984-920E-4A1B-A14B-057F4761BA8C}" destId="{7A63D0B3-0C54-4859-8B65-D21666DB9E4E}" srcOrd="4" destOrd="0" parTransId="{C0042933-A4A1-4C10-B172-B7BAC157CD12}" sibTransId="{44552C27-FCE9-487B-AAEE-449F342365B7}"/>
    <dgm:cxn modelId="{FC63F41B-DF9D-476A-9C79-6DBFDA25B5A2}" srcId="{1CA86984-920E-4A1B-A14B-057F4761BA8C}" destId="{2D0EB692-7670-4F8D-A16F-97AB3B64424A}" srcOrd="0" destOrd="0" parTransId="{05ABCFE2-95EF-41A7-BE5B-220E2DEE271A}" sibTransId="{D77226AA-CB2A-45BA-8DDF-1C22213C89A3}"/>
    <dgm:cxn modelId="{29211534-6945-40C1-8CD5-D1326E086DD9}" type="presOf" srcId="{72D62578-B5FA-4E94-B75C-3A6D0B85118B}" destId="{824A9156-7CA1-4D21-866F-E684CCD87A08}" srcOrd="0" destOrd="0" presId="urn:microsoft.com/office/officeart/2005/8/layout/hProcess9"/>
    <dgm:cxn modelId="{29769C63-75E3-40BB-ACFC-9900078F1B91}" type="presOf" srcId="{24A29BFA-112A-4BF4-A884-C1D5CDC2F707}" destId="{F8C11BC2-9D82-4749-92D1-32B913E656D8}" srcOrd="0" destOrd="0" presId="urn:microsoft.com/office/officeart/2005/8/layout/hProcess9"/>
    <dgm:cxn modelId="{035E8A47-9421-459C-A9ED-3948BA26CC25}" srcId="{1CA86984-920E-4A1B-A14B-057F4761BA8C}" destId="{A7AFCD19-F992-4749-BE1C-50BDDF4A6C3D}" srcOrd="3" destOrd="0" parTransId="{436184F0-F2A3-4013-828B-63494E98103A}" sibTransId="{6FB6B860-65C4-4601-A755-4BE3AD9881CA}"/>
    <dgm:cxn modelId="{89DDD148-22CF-45D7-B1BF-0EEF92A226BE}" type="presOf" srcId="{7A63D0B3-0C54-4859-8B65-D21666DB9E4E}" destId="{9AD1002D-320E-4358-A729-A0F116A22263}" srcOrd="0" destOrd="0" presId="urn:microsoft.com/office/officeart/2005/8/layout/hProcess9"/>
    <dgm:cxn modelId="{30F6C57C-BD01-48D8-ABC6-E6CFF17543C8}" type="presOf" srcId="{2D0EB692-7670-4F8D-A16F-97AB3B64424A}" destId="{C3368D25-2DAC-4C21-8BAD-D5554310E4AB}" srcOrd="0" destOrd="0" presId="urn:microsoft.com/office/officeart/2005/8/layout/hProcess9"/>
    <dgm:cxn modelId="{D9E01294-8432-41DF-BCA4-14BA47453045}" srcId="{1CA86984-920E-4A1B-A14B-057F4761BA8C}" destId="{72D62578-B5FA-4E94-B75C-3A6D0B85118B}" srcOrd="2" destOrd="0" parTransId="{4E5EDA6A-1327-4B9A-A1EA-480FC5F6BD50}" sibTransId="{E2750A4D-951F-46ED-8EE2-06F3F1A2CFBE}"/>
    <dgm:cxn modelId="{D91C529C-4EAC-4D7B-9B20-F2DFC2C6AA4C}" srcId="{1CA86984-920E-4A1B-A14B-057F4761BA8C}" destId="{24A29BFA-112A-4BF4-A884-C1D5CDC2F707}" srcOrd="1" destOrd="0" parTransId="{AD742B76-410C-4726-BD77-EDB3ADAD81CC}" sibTransId="{03EBD08D-D6F4-404F-B5C3-A0AD9A3B13F2}"/>
    <dgm:cxn modelId="{91C97EBA-FEF6-47C5-A0DD-3EE7BAE40FB2}" type="presOf" srcId="{1CA86984-920E-4A1B-A14B-057F4761BA8C}" destId="{994588AC-74B6-49E4-B600-05C396060680}" srcOrd="0" destOrd="0" presId="urn:microsoft.com/office/officeart/2005/8/layout/hProcess9"/>
    <dgm:cxn modelId="{50C84ACE-3376-4229-83E2-F47D5944B860}" type="presOf" srcId="{A7AFCD19-F992-4749-BE1C-50BDDF4A6C3D}" destId="{0D4906D1-3DAB-409D-A140-467D32C87D5E}" srcOrd="0" destOrd="0" presId="urn:microsoft.com/office/officeart/2005/8/layout/hProcess9"/>
    <dgm:cxn modelId="{3E139EDB-42B9-4200-B105-D94EFE3A2FC6}" type="presParOf" srcId="{994588AC-74B6-49E4-B600-05C396060680}" destId="{00374400-0FF0-4D16-A448-E76BFD107397}" srcOrd="0" destOrd="0" presId="urn:microsoft.com/office/officeart/2005/8/layout/hProcess9"/>
    <dgm:cxn modelId="{9551C80E-63E9-4238-ABCA-DEACEF41753B}" type="presParOf" srcId="{994588AC-74B6-49E4-B600-05C396060680}" destId="{E5A9363F-1328-4A4F-AF09-534EFAE682E8}" srcOrd="1" destOrd="0" presId="urn:microsoft.com/office/officeart/2005/8/layout/hProcess9"/>
    <dgm:cxn modelId="{E32248E6-F7A2-47A8-8349-8C8BFFF7B1BB}" type="presParOf" srcId="{E5A9363F-1328-4A4F-AF09-534EFAE682E8}" destId="{C3368D25-2DAC-4C21-8BAD-D5554310E4AB}" srcOrd="0" destOrd="0" presId="urn:microsoft.com/office/officeart/2005/8/layout/hProcess9"/>
    <dgm:cxn modelId="{36204110-2FEB-4FF6-AD71-AC680ACDC767}" type="presParOf" srcId="{E5A9363F-1328-4A4F-AF09-534EFAE682E8}" destId="{7B72970E-6CAC-4D0A-87E7-138A81A352F5}" srcOrd="1" destOrd="0" presId="urn:microsoft.com/office/officeart/2005/8/layout/hProcess9"/>
    <dgm:cxn modelId="{14293324-83F5-4C84-AB99-44059D9E9849}" type="presParOf" srcId="{E5A9363F-1328-4A4F-AF09-534EFAE682E8}" destId="{F8C11BC2-9D82-4749-92D1-32B913E656D8}" srcOrd="2" destOrd="0" presId="urn:microsoft.com/office/officeart/2005/8/layout/hProcess9"/>
    <dgm:cxn modelId="{E7CBC325-8932-4F79-BD57-B806F8172CA4}" type="presParOf" srcId="{E5A9363F-1328-4A4F-AF09-534EFAE682E8}" destId="{DCA384DA-9D6E-4195-8528-DB6F25763FF5}" srcOrd="3" destOrd="0" presId="urn:microsoft.com/office/officeart/2005/8/layout/hProcess9"/>
    <dgm:cxn modelId="{C1D3AFD3-A36F-4320-B228-89426359E919}" type="presParOf" srcId="{E5A9363F-1328-4A4F-AF09-534EFAE682E8}" destId="{824A9156-7CA1-4D21-866F-E684CCD87A08}" srcOrd="4" destOrd="0" presId="urn:microsoft.com/office/officeart/2005/8/layout/hProcess9"/>
    <dgm:cxn modelId="{7A7BADD6-A996-4AB6-AB5B-DEA01F8AD98F}" type="presParOf" srcId="{E5A9363F-1328-4A4F-AF09-534EFAE682E8}" destId="{93AD7977-B184-410F-821D-CAA9BBB8A7CD}" srcOrd="5" destOrd="0" presId="urn:microsoft.com/office/officeart/2005/8/layout/hProcess9"/>
    <dgm:cxn modelId="{73F2369B-0A79-4C02-AFC8-420AF0315B0A}" type="presParOf" srcId="{E5A9363F-1328-4A4F-AF09-534EFAE682E8}" destId="{0D4906D1-3DAB-409D-A140-467D32C87D5E}" srcOrd="6" destOrd="0" presId="urn:microsoft.com/office/officeart/2005/8/layout/hProcess9"/>
    <dgm:cxn modelId="{95AF12AA-A219-4785-A200-D09857019FF6}" type="presParOf" srcId="{E5A9363F-1328-4A4F-AF09-534EFAE682E8}" destId="{E4A45280-3999-47DB-A5AB-1F18C10BEC9F}" srcOrd="7" destOrd="0" presId="urn:microsoft.com/office/officeart/2005/8/layout/hProcess9"/>
    <dgm:cxn modelId="{5D43FE5E-9FCA-42CB-9B1F-A2A80A7DE670}" type="presParOf" srcId="{E5A9363F-1328-4A4F-AF09-534EFAE682E8}" destId="{9AD1002D-320E-4358-A729-A0F116A2226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AB3DE-CAE0-4E85-A12A-381CBCC55347}"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5F4B7AFF-5F74-4D13-8969-3A1B8A69C3E8}">
      <dgm:prSet phldrT="[Text]" custT="1"/>
      <dgm:spPr/>
      <dgm:t>
        <a:bodyPr/>
        <a:lstStyle/>
        <a:p>
          <a:r>
            <a:rPr lang="en-US" sz="1600" b="1" dirty="0"/>
            <a:t>HFTP Publications and Research Reports</a:t>
          </a:r>
        </a:p>
      </dgm:t>
    </dgm:pt>
    <dgm:pt modelId="{39FC6DF4-BD6A-402F-BD41-189804F052E8}" type="parTrans" cxnId="{345EDCE5-5D7E-4976-8BCF-3B5F4255E0B3}">
      <dgm:prSet/>
      <dgm:spPr/>
      <dgm:t>
        <a:bodyPr/>
        <a:lstStyle/>
        <a:p>
          <a:endParaRPr lang="en-US"/>
        </a:p>
      </dgm:t>
    </dgm:pt>
    <dgm:pt modelId="{9CFF3C32-4BB1-485A-957D-4046F2B590E6}" type="sibTrans" cxnId="{345EDCE5-5D7E-4976-8BCF-3B5F4255E0B3}">
      <dgm:prSet/>
      <dgm:spPr/>
      <dgm:t>
        <a:bodyPr/>
        <a:lstStyle/>
        <a:p>
          <a:endParaRPr lang="en-US"/>
        </a:p>
      </dgm:t>
    </dgm:pt>
    <dgm:pt modelId="{7191C9BE-67CE-47C5-AE00-6579A9012AAC}">
      <dgm:prSet phldrT="[Text]" custT="1"/>
      <dgm:spPr/>
      <dgm:t>
        <a:bodyPr/>
        <a:lstStyle/>
        <a:p>
          <a:r>
            <a:rPr lang="en-US" sz="1600" b="1" i="0" dirty="0"/>
            <a:t>HFTP Connect (Blog)</a:t>
          </a:r>
          <a:endParaRPr lang="en-US" sz="1600" dirty="0"/>
        </a:p>
      </dgm:t>
    </dgm:pt>
    <dgm:pt modelId="{3F9E8E90-654D-43C9-9649-E7B4211A2020}" type="parTrans" cxnId="{0BE5E511-3CE2-4A64-BE74-5739997A29F6}">
      <dgm:prSet/>
      <dgm:spPr/>
      <dgm:t>
        <a:bodyPr/>
        <a:lstStyle/>
        <a:p>
          <a:endParaRPr lang="en-US"/>
        </a:p>
      </dgm:t>
    </dgm:pt>
    <dgm:pt modelId="{B9D393E4-C002-4DCE-A378-1E47B73B6A26}" type="sibTrans" cxnId="{0BE5E511-3CE2-4A64-BE74-5739997A29F6}">
      <dgm:prSet/>
      <dgm:spPr/>
      <dgm:t>
        <a:bodyPr/>
        <a:lstStyle/>
        <a:p>
          <a:endParaRPr lang="en-US"/>
        </a:p>
      </dgm:t>
    </dgm:pt>
    <dgm:pt modelId="{EAC69709-C309-4EBC-8E13-E4390B8CD045}">
      <dgm:prSet phldrT="[Text]" custT="1"/>
      <dgm:spPr/>
      <dgm:t>
        <a:bodyPr/>
        <a:lstStyle/>
        <a:p>
          <a:r>
            <a:rPr lang="en-US" sz="1600" b="1" dirty="0"/>
            <a:t>Webinars</a:t>
          </a:r>
        </a:p>
      </dgm:t>
    </dgm:pt>
    <dgm:pt modelId="{9B3C2960-C1D9-4FBD-9689-631448291221}" type="parTrans" cxnId="{E4A44F01-AF12-4FBC-A57F-3B637F893CB0}">
      <dgm:prSet/>
      <dgm:spPr/>
      <dgm:t>
        <a:bodyPr/>
        <a:lstStyle/>
        <a:p>
          <a:endParaRPr lang="en-US"/>
        </a:p>
      </dgm:t>
    </dgm:pt>
    <dgm:pt modelId="{86D3EE9C-CB7E-490E-BC0D-EE1C846F6027}" type="sibTrans" cxnId="{E4A44F01-AF12-4FBC-A57F-3B637F893CB0}">
      <dgm:prSet/>
      <dgm:spPr/>
      <dgm:t>
        <a:bodyPr/>
        <a:lstStyle/>
        <a:p>
          <a:endParaRPr lang="en-US"/>
        </a:p>
      </dgm:t>
    </dgm:pt>
    <dgm:pt modelId="{17A302D1-404F-4BDE-9DBC-9C90BCE74AAC}">
      <dgm:prSet phldrT="[Text]" custT="1"/>
      <dgm:spPr/>
      <dgm:t>
        <a:bodyPr/>
        <a:lstStyle/>
        <a:p>
          <a:r>
            <a:rPr lang="en-US" sz="1600" b="1" dirty="0"/>
            <a:t>Certifications</a:t>
          </a:r>
        </a:p>
      </dgm:t>
    </dgm:pt>
    <dgm:pt modelId="{36FFF51D-775A-492D-A913-750EAC042F7B}" type="parTrans" cxnId="{BFCEDD14-9DA4-411D-B76F-C74B9D323BB8}">
      <dgm:prSet/>
      <dgm:spPr/>
      <dgm:t>
        <a:bodyPr/>
        <a:lstStyle/>
        <a:p>
          <a:endParaRPr lang="en-US"/>
        </a:p>
      </dgm:t>
    </dgm:pt>
    <dgm:pt modelId="{B2049436-6A7B-48FD-BBD3-2436F5D95E53}" type="sibTrans" cxnId="{BFCEDD14-9DA4-411D-B76F-C74B9D323BB8}">
      <dgm:prSet/>
      <dgm:spPr/>
      <dgm:t>
        <a:bodyPr/>
        <a:lstStyle/>
        <a:p>
          <a:endParaRPr lang="en-US"/>
        </a:p>
      </dgm:t>
    </dgm:pt>
    <dgm:pt modelId="{AC298F81-B1EC-45C8-9ED8-FE32C5C8A265}">
      <dgm:prSet phldrT="[Text]" custT="1"/>
      <dgm:spPr/>
      <dgm:t>
        <a:bodyPr/>
        <a:lstStyle/>
        <a:p>
          <a:r>
            <a:rPr lang="en-US" sz="1400" b="1" i="0" dirty="0"/>
            <a:t>Community@HFTP</a:t>
          </a:r>
          <a:endParaRPr lang="en-US" sz="1400" b="1" dirty="0"/>
        </a:p>
      </dgm:t>
    </dgm:pt>
    <dgm:pt modelId="{E10BD2EA-808C-4BCB-B954-C0CFA77AAA27}" type="parTrans" cxnId="{491ED5A8-439D-44DE-96F5-06FF763050DF}">
      <dgm:prSet/>
      <dgm:spPr/>
      <dgm:t>
        <a:bodyPr/>
        <a:lstStyle/>
        <a:p>
          <a:endParaRPr lang="en-US"/>
        </a:p>
      </dgm:t>
    </dgm:pt>
    <dgm:pt modelId="{3E55D168-76F0-40AF-B88D-FCBDD7CFBCAC}" type="sibTrans" cxnId="{491ED5A8-439D-44DE-96F5-06FF763050DF}">
      <dgm:prSet/>
      <dgm:spPr/>
      <dgm:t>
        <a:bodyPr/>
        <a:lstStyle/>
        <a:p>
          <a:endParaRPr lang="en-US"/>
        </a:p>
      </dgm:t>
    </dgm:pt>
    <dgm:pt modelId="{DA72D0B5-CF2C-4A23-A367-993EF45688B7}">
      <dgm:prSet phldrT="[Text]" custT="1"/>
      <dgm:spPr/>
      <dgm:t>
        <a:bodyPr/>
        <a:lstStyle/>
        <a:p>
          <a:r>
            <a:rPr lang="en-US" sz="1400" b="1" i="0" dirty="0"/>
            <a:t>The Global Hospitality Accounting Common Practices</a:t>
          </a:r>
          <a:endParaRPr lang="en-US" sz="1400" dirty="0"/>
        </a:p>
      </dgm:t>
    </dgm:pt>
    <dgm:pt modelId="{E19FE6FC-85C5-4599-B9BA-9B634C7CE19E}" type="parTrans" cxnId="{00F84024-F078-4411-8EB6-9BF2C0A4454C}">
      <dgm:prSet/>
      <dgm:spPr/>
      <dgm:t>
        <a:bodyPr/>
        <a:lstStyle/>
        <a:p>
          <a:endParaRPr lang="en-US"/>
        </a:p>
      </dgm:t>
    </dgm:pt>
    <dgm:pt modelId="{4AD67CAE-EF6D-483A-B0B6-210D5F66CD01}" type="sibTrans" cxnId="{00F84024-F078-4411-8EB6-9BF2C0A4454C}">
      <dgm:prSet/>
      <dgm:spPr/>
      <dgm:t>
        <a:bodyPr/>
        <a:lstStyle/>
        <a:p>
          <a:endParaRPr lang="en-US"/>
        </a:p>
      </dgm:t>
    </dgm:pt>
    <dgm:pt modelId="{3E3CA039-0D43-4783-A024-D5CE6E8BCD9A}">
      <dgm:prSet phldrT="[Text]" custT="1"/>
      <dgm:spPr/>
      <dgm:t>
        <a:bodyPr/>
        <a:lstStyle/>
        <a:p>
          <a:r>
            <a:rPr lang="en-US" sz="1600" b="1" i="0" dirty="0"/>
            <a:t>HFTP Member Consultants</a:t>
          </a:r>
          <a:r>
            <a:rPr lang="en-US" sz="1600" b="0" i="0" dirty="0"/>
            <a:t> </a:t>
          </a:r>
          <a:endParaRPr lang="en-US" sz="1600" dirty="0"/>
        </a:p>
      </dgm:t>
    </dgm:pt>
    <dgm:pt modelId="{DCABDCE5-512B-45A5-A118-7AF1E49A1224}" type="parTrans" cxnId="{6FB59E4A-5BCC-459B-AB95-DAA75E84CCE4}">
      <dgm:prSet/>
      <dgm:spPr/>
      <dgm:t>
        <a:bodyPr/>
        <a:lstStyle/>
        <a:p>
          <a:endParaRPr lang="en-US"/>
        </a:p>
      </dgm:t>
    </dgm:pt>
    <dgm:pt modelId="{F4D26DDE-4F6E-440D-9FD9-BF7269E0C1BD}" type="sibTrans" cxnId="{6FB59E4A-5BCC-459B-AB95-DAA75E84CCE4}">
      <dgm:prSet/>
      <dgm:spPr/>
      <dgm:t>
        <a:bodyPr/>
        <a:lstStyle/>
        <a:p>
          <a:endParaRPr lang="en-US"/>
        </a:p>
      </dgm:t>
    </dgm:pt>
    <dgm:pt modelId="{E7F7CE92-747A-4F5D-8E90-16074729FE9F}">
      <dgm:prSet phldrT="[Text]" custT="1"/>
      <dgm:spPr/>
      <dgm:t>
        <a:bodyPr/>
        <a:lstStyle/>
        <a:p>
          <a:r>
            <a:rPr lang="en-US" sz="1600" b="1" i="0" dirty="0"/>
            <a:t>Career Center</a:t>
          </a:r>
          <a:endParaRPr lang="en-US" sz="1600" dirty="0"/>
        </a:p>
      </dgm:t>
    </dgm:pt>
    <dgm:pt modelId="{00193D04-63D9-4AE4-8B5A-FD4137EA6788}" type="parTrans" cxnId="{A0600E4F-B26F-4ABE-A92B-E7CFF7EA8E43}">
      <dgm:prSet/>
      <dgm:spPr/>
      <dgm:t>
        <a:bodyPr/>
        <a:lstStyle/>
        <a:p>
          <a:endParaRPr lang="en-US"/>
        </a:p>
      </dgm:t>
    </dgm:pt>
    <dgm:pt modelId="{FE45310D-154B-4D57-81CA-54FCF26D0E10}" type="sibTrans" cxnId="{A0600E4F-B26F-4ABE-A92B-E7CFF7EA8E43}">
      <dgm:prSet/>
      <dgm:spPr/>
      <dgm:t>
        <a:bodyPr/>
        <a:lstStyle/>
        <a:p>
          <a:endParaRPr lang="en-US"/>
        </a:p>
      </dgm:t>
    </dgm:pt>
    <dgm:pt modelId="{D5AD62D7-BAC1-45BE-B891-F36B7C33A8C2}">
      <dgm:prSet phldrT="[Text]" custT="1"/>
      <dgm:spPr/>
      <dgm:t>
        <a:bodyPr/>
        <a:lstStyle/>
        <a:p>
          <a:r>
            <a:rPr lang="en-US" sz="1600" b="1" i="0" dirty="0"/>
            <a:t>Industry Research &amp; Centers</a:t>
          </a:r>
          <a:endParaRPr lang="en-US" sz="1600" dirty="0"/>
        </a:p>
      </dgm:t>
    </dgm:pt>
    <dgm:pt modelId="{4C7A5EDE-1B56-452C-BA99-3346CBCE070F}" type="parTrans" cxnId="{87F5173A-B5F8-4B2C-B8FA-BAD4EB11405A}">
      <dgm:prSet/>
      <dgm:spPr/>
      <dgm:t>
        <a:bodyPr/>
        <a:lstStyle/>
        <a:p>
          <a:endParaRPr lang="en-US"/>
        </a:p>
      </dgm:t>
    </dgm:pt>
    <dgm:pt modelId="{ADEFCF41-B1ED-457D-A197-410AA1A148A9}" type="sibTrans" cxnId="{87F5173A-B5F8-4B2C-B8FA-BAD4EB11405A}">
      <dgm:prSet/>
      <dgm:spPr/>
      <dgm:t>
        <a:bodyPr/>
        <a:lstStyle/>
        <a:p>
          <a:endParaRPr lang="en-US"/>
        </a:p>
      </dgm:t>
    </dgm:pt>
    <dgm:pt modelId="{18579431-11CF-48AF-A559-A9758EB2EFA9}">
      <dgm:prSet phldrT="[Text]" custT="1"/>
      <dgm:spPr/>
      <dgm:t>
        <a:bodyPr/>
        <a:lstStyle/>
        <a:p>
          <a:r>
            <a:rPr lang="en-US" sz="1600" b="1" i="0" dirty="0"/>
            <a:t>Industry Reference Texts</a:t>
          </a:r>
          <a:endParaRPr lang="en-US" sz="1600" dirty="0"/>
        </a:p>
      </dgm:t>
    </dgm:pt>
    <dgm:pt modelId="{98A18EC1-C779-468A-BEA1-BFDF3EF672CD}" type="parTrans" cxnId="{2EEB5D97-8849-4927-95E1-7E0F88C9C9E1}">
      <dgm:prSet/>
      <dgm:spPr/>
      <dgm:t>
        <a:bodyPr/>
        <a:lstStyle/>
        <a:p>
          <a:endParaRPr lang="en-US"/>
        </a:p>
      </dgm:t>
    </dgm:pt>
    <dgm:pt modelId="{C72C6CC8-AEC9-4E51-9A15-559F2D127F2B}" type="sibTrans" cxnId="{2EEB5D97-8849-4927-95E1-7E0F88C9C9E1}">
      <dgm:prSet/>
      <dgm:spPr/>
      <dgm:t>
        <a:bodyPr/>
        <a:lstStyle/>
        <a:p>
          <a:endParaRPr lang="en-US"/>
        </a:p>
      </dgm:t>
    </dgm:pt>
    <dgm:pt modelId="{34546FFF-3A13-4CAE-844F-CAB085AD0AE5}">
      <dgm:prSet phldrT="[Text]" custT="1"/>
      <dgm:spPr/>
      <dgm:t>
        <a:bodyPr/>
        <a:lstStyle/>
        <a:p>
          <a:r>
            <a:rPr lang="en-US" sz="1600" b="1" i="0" dirty="0" err="1"/>
            <a:t>Pineapplesearch</a:t>
          </a:r>
          <a:endParaRPr lang="en-US" sz="1600" b="1" dirty="0"/>
        </a:p>
      </dgm:t>
    </dgm:pt>
    <dgm:pt modelId="{F35E90E8-08F6-4F2A-855E-182FFDFDCF78}" type="parTrans" cxnId="{F481C4A1-B953-4DBC-A0B9-BAB258D2614D}">
      <dgm:prSet/>
      <dgm:spPr/>
      <dgm:t>
        <a:bodyPr/>
        <a:lstStyle/>
        <a:p>
          <a:endParaRPr lang="en-US"/>
        </a:p>
      </dgm:t>
    </dgm:pt>
    <dgm:pt modelId="{5F5EE7A4-3E71-4054-B452-E73AEA5CDA5A}" type="sibTrans" cxnId="{F481C4A1-B953-4DBC-A0B9-BAB258D2614D}">
      <dgm:prSet/>
      <dgm:spPr/>
      <dgm:t>
        <a:bodyPr/>
        <a:lstStyle/>
        <a:p>
          <a:endParaRPr lang="en-US"/>
        </a:p>
      </dgm:t>
    </dgm:pt>
    <dgm:pt modelId="{3D530EC9-552C-4AD8-97D6-3141ADC2D068}">
      <dgm:prSet phldrT="[Text]"/>
      <dgm:spPr/>
      <dgm:t>
        <a:bodyPr/>
        <a:lstStyle/>
        <a:p>
          <a:r>
            <a:rPr lang="en-US" b="1" i="0" dirty="0">
              <a:solidFill>
                <a:schemeClr val="bg1"/>
              </a:solidFill>
            </a:rPr>
            <a:t>HFTP News Sites</a:t>
          </a:r>
          <a:r>
            <a:rPr lang="en-US" b="0" i="0" dirty="0">
              <a:solidFill>
                <a:schemeClr val="bg1"/>
              </a:solidFill>
            </a:rPr>
            <a:t>: </a:t>
          </a:r>
          <a:br>
            <a:rPr lang="en-US" b="0" i="0" dirty="0">
              <a:solidFill>
                <a:schemeClr val="bg1"/>
              </a:solidFill>
            </a:rPr>
          </a:br>
          <a:r>
            <a:rPr lang="en-US" b="1" i="0" dirty="0">
              <a:solidFill>
                <a:schemeClr val="bg1"/>
              </a:solidFill>
            </a:rPr>
            <a:t>HFTP News, HITEC Bytes, Finance Bytes , GDPR Bytes, F&amp;B Bytes and Club Bytes</a:t>
          </a:r>
          <a:endParaRPr lang="en-US" b="1" dirty="0">
            <a:solidFill>
              <a:schemeClr val="bg1"/>
            </a:solidFill>
          </a:endParaRPr>
        </a:p>
      </dgm:t>
    </dgm:pt>
    <dgm:pt modelId="{C1264A21-638F-4473-B79C-C8F8033B29BD}" type="parTrans" cxnId="{2AF79FD0-7D47-4FA0-9FD9-BB5C232B9651}">
      <dgm:prSet/>
      <dgm:spPr/>
      <dgm:t>
        <a:bodyPr/>
        <a:lstStyle/>
        <a:p>
          <a:endParaRPr lang="en-US"/>
        </a:p>
      </dgm:t>
    </dgm:pt>
    <dgm:pt modelId="{723B1500-CAD8-4E5D-A2E6-A928C7A19223}" type="sibTrans" cxnId="{2AF79FD0-7D47-4FA0-9FD9-BB5C232B9651}">
      <dgm:prSet/>
      <dgm:spPr/>
      <dgm:t>
        <a:bodyPr/>
        <a:lstStyle/>
        <a:p>
          <a:endParaRPr lang="en-US"/>
        </a:p>
      </dgm:t>
    </dgm:pt>
    <dgm:pt modelId="{B921061C-0A49-4C7E-9385-41C9859D3947}">
      <dgm:prSet phldrT="[Text]" custT="1"/>
      <dgm:spPr/>
      <dgm:t>
        <a:bodyPr/>
        <a:lstStyle/>
        <a:p>
          <a:r>
            <a:rPr lang="en-US" sz="1600" b="1" dirty="0"/>
            <a:t>Chapters</a:t>
          </a:r>
        </a:p>
      </dgm:t>
    </dgm:pt>
    <dgm:pt modelId="{866D794A-FBE8-4EBE-802B-FAEB53B59794}" type="parTrans" cxnId="{9A622B3B-1AB7-4373-AC40-69588C313708}">
      <dgm:prSet/>
      <dgm:spPr/>
      <dgm:t>
        <a:bodyPr/>
        <a:lstStyle/>
        <a:p>
          <a:endParaRPr lang="en-US"/>
        </a:p>
      </dgm:t>
    </dgm:pt>
    <dgm:pt modelId="{7EDB911A-2C55-4EE5-BAAA-E4C3D9FAE4D3}" type="sibTrans" cxnId="{9A622B3B-1AB7-4373-AC40-69588C313708}">
      <dgm:prSet/>
      <dgm:spPr/>
      <dgm:t>
        <a:bodyPr/>
        <a:lstStyle/>
        <a:p>
          <a:endParaRPr lang="en-US"/>
        </a:p>
      </dgm:t>
    </dgm:pt>
    <dgm:pt modelId="{F8599434-2145-4382-8929-B2746C4D1D47}">
      <dgm:prSet phldrT="[Text]" custT="1"/>
      <dgm:spPr/>
      <dgm:t>
        <a:bodyPr/>
        <a:lstStyle/>
        <a:p>
          <a:r>
            <a:rPr lang="en-US" sz="1600" b="1" dirty="0"/>
            <a:t>Member Pricing Discounts</a:t>
          </a:r>
        </a:p>
      </dgm:t>
    </dgm:pt>
    <dgm:pt modelId="{C6442176-FE01-4E54-9164-087BCA885672}" type="parTrans" cxnId="{2399C72D-69F4-47F0-BB5C-5199EFBD9986}">
      <dgm:prSet/>
      <dgm:spPr/>
      <dgm:t>
        <a:bodyPr/>
        <a:lstStyle/>
        <a:p>
          <a:endParaRPr lang="en-US"/>
        </a:p>
      </dgm:t>
    </dgm:pt>
    <dgm:pt modelId="{DFEB2382-0A19-48CD-85B9-5B9236C5DD98}" type="sibTrans" cxnId="{2399C72D-69F4-47F0-BB5C-5199EFBD9986}">
      <dgm:prSet/>
      <dgm:spPr/>
      <dgm:t>
        <a:bodyPr/>
        <a:lstStyle/>
        <a:p>
          <a:endParaRPr lang="en-US"/>
        </a:p>
      </dgm:t>
    </dgm:pt>
    <dgm:pt modelId="{8B880753-D56A-441A-B6B0-62039A652DDB}">
      <dgm:prSet phldrT="[Text]" custT="1"/>
      <dgm:spPr/>
      <dgm:t>
        <a:bodyPr/>
        <a:lstStyle/>
        <a:p>
          <a:r>
            <a:rPr lang="en-US" sz="1600" b="1" dirty="0"/>
            <a:t>Networking</a:t>
          </a:r>
        </a:p>
      </dgm:t>
    </dgm:pt>
    <dgm:pt modelId="{4CEB3245-0C23-4B89-91AE-72F909EDED57}" type="parTrans" cxnId="{9862E5D6-7F74-4190-BB31-140657280E7D}">
      <dgm:prSet/>
      <dgm:spPr/>
      <dgm:t>
        <a:bodyPr/>
        <a:lstStyle/>
        <a:p>
          <a:endParaRPr lang="en-US"/>
        </a:p>
      </dgm:t>
    </dgm:pt>
    <dgm:pt modelId="{8979CC7E-FB41-40B3-A100-92F69B97AA9C}" type="sibTrans" cxnId="{9862E5D6-7F74-4190-BB31-140657280E7D}">
      <dgm:prSet/>
      <dgm:spPr/>
      <dgm:t>
        <a:bodyPr/>
        <a:lstStyle/>
        <a:p>
          <a:endParaRPr lang="en-US"/>
        </a:p>
      </dgm:t>
    </dgm:pt>
    <dgm:pt modelId="{E0B4338D-36B0-4A88-968A-9D87B88559F6}">
      <dgm:prSet phldrT="[Text]" custT="1"/>
      <dgm:spPr/>
      <dgm:t>
        <a:bodyPr/>
        <a:lstStyle/>
        <a:p>
          <a:r>
            <a:rPr lang="en-US" sz="1600" b="1" dirty="0"/>
            <a:t>Global Events and Conferences</a:t>
          </a:r>
        </a:p>
      </dgm:t>
    </dgm:pt>
    <dgm:pt modelId="{BCB77F7C-F038-4198-9B7E-0F216C2B44F4}" type="parTrans" cxnId="{55734E84-3442-49A7-B9A3-01D4C05F0C98}">
      <dgm:prSet/>
      <dgm:spPr/>
      <dgm:t>
        <a:bodyPr/>
        <a:lstStyle/>
        <a:p>
          <a:endParaRPr lang="en-US"/>
        </a:p>
      </dgm:t>
    </dgm:pt>
    <dgm:pt modelId="{13067138-4279-44B6-A9A8-E287AD13D243}" type="sibTrans" cxnId="{55734E84-3442-49A7-B9A3-01D4C05F0C98}">
      <dgm:prSet/>
      <dgm:spPr/>
      <dgm:t>
        <a:bodyPr/>
        <a:lstStyle/>
        <a:p>
          <a:endParaRPr lang="en-US"/>
        </a:p>
      </dgm:t>
    </dgm:pt>
    <dgm:pt modelId="{3E36F47B-E2BD-4FEA-A309-094500AEF919}" type="pres">
      <dgm:prSet presAssocID="{FE6AB3DE-CAE0-4E85-A12A-381CBCC55347}" presName="Name0" presStyleCnt="0">
        <dgm:presLayoutVars>
          <dgm:dir/>
          <dgm:resizeHandles/>
        </dgm:presLayoutVars>
      </dgm:prSet>
      <dgm:spPr/>
    </dgm:pt>
    <dgm:pt modelId="{CD3123E5-F749-4A48-86CF-5718F9FEAAAA}" type="pres">
      <dgm:prSet presAssocID="{B921061C-0A49-4C7E-9385-41C9859D3947}" presName="compNode" presStyleCnt="0"/>
      <dgm:spPr/>
    </dgm:pt>
    <dgm:pt modelId="{6B738216-C657-42F6-BB82-170686BA889D}" type="pres">
      <dgm:prSet presAssocID="{B921061C-0A49-4C7E-9385-41C9859D3947}" presName="dummyConnPt" presStyleCnt="0"/>
      <dgm:spPr/>
    </dgm:pt>
    <dgm:pt modelId="{C6E19C3C-473B-45DB-9644-91E4705161FC}" type="pres">
      <dgm:prSet presAssocID="{B921061C-0A49-4C7E-9385-41C9859D3947}" presName="node" presStyleLbl="node1" presStyleIdx="0" presStyleCnt="16">
        <dgm:presLayoutVars>
          <dgm:bulletEnabled val="1"/>
        </dgm:presLayoutVars>
      </dgm:prSet>
      <dgm:spPr/>
    </dgm:pt>
    <dgm:pt modelId="{DEA7BE29-F775-4288-8FD4-5CA244B8E153}" type="pres">
      <dgm:prSet presAssocID="{7EDB911A-2C55-4EE5-BAAA-E4C3D9FAE4D3}" presName="sibTrans" presStyleLbl="bgSibTrans2D1" presStyleIdx="0" presStyleCnt="15"/>
      <dgm:spPr/>
    </dgm:pt>
    <dgm:pt modelId="{67063D71-406E-4F38-AD3F-B5EE51BE1F2D}" type="pres">
      <dgm:prSet presAssocID="{8B880753-D56A-441A-B6B0-62039A652DDB}" presName="compNode" presStyleCnt="0"/>
      <dgm:spPr/>
    </dgm:pt>
    <dgm:pt modelId="{501864C6-9AF6-4A72-B943-C374421BDAD5}" type="pres">
      <dgm:prSet presAssocID="{8B880753-D56A-441A-B6B0-62039A652DDB}" presName="dummyConnPt" presStyleCnt="0"/>
      <dgm:spPr/>
    </dgm:pt>
    <dgm:pt modelId="{88ACE2BA-0C07-461B-8912-708C75297408}" type="pres">
      <dgm:prSet presAssocID="{8B880753-D56A-441A-B6B0-62039A652DDB}" presName="node" presStyleLbl="node1" presStyleIdx="1" presStyleCnt="16">
        <dgm:presLayoutVars>
          <dgm:bulletEnabled val="1"/>
        </dgm:presLayoutVars>
      </dgm:prSet>
      <dgm:spPr/>
    </dgm:pt>
    <dgm:pt modelId="{BD521435-87BA-4B61-95DB-9F7DDB9559EE}" type="pres">
      <dgm:prSet presAssocID="{8979CC7E-FB41-40B3-A100-92F69B97AA9C}" presName="sibTrans" presStyleLbl="bgSibTrans2D1" presStyleIdx="1" presStyleCnt="15"/>
      <dgm:spPr/>
    </dgm:pt>
    <dgm:pt modelId="{A6A9FE2E-DF09-4B3A-BB03-7410DF86E92B}" type="pres">
      <dgm:prSet presAssocID="{EAC69709-C309-4EBC-8E13-E4390B8CD045}" presName="compNode" presStyleCnt="0"/>
      <dgm:spPr/>
    </dgm:pt>
    <dgm:pt modelId="{90E5E36C-AA34-4A7E-BD62-0DE1AC25E313}" type="pres">
      <dgm:prSet presAssocID="{EAC69709-C309-4EBC-8E13-E4390B8CD045}" presName="dummyConnPt" presStyleCnt="0"/>
      <dgm:spPr/>
    </dgm:pt>
    <dgm:pt modelId="{5FAF0001-2B5B-40F6-A471-B6A90408956E}" type="pres">
      <dgm:prSet presAssocID="{EAC69709-C309-4EBC-8E13-E4390B8CD045}" presName="node" presStyleLbl="node1" presStyleIdx="2" presStyleCnt="16">
        <dgm:presLayoutVars>
          <dgm:bulletEnabled val="1"/>
        </dgm:presLayoutVars>
      </dgm:prSet>
      <dgm:spPr/>
    </dgm:pt>
    <dgm:pt modelId="{20AEE01B-871D-43DA-9A92-137EF59D4BF3}" type="pres">
      <dgm:prSet presAssocID="{86D3EE9C-CB7E-490E-BC0D-EE1C846F6027}" presName="sibTrans" presStyleLbl="bgSibTrans2D1" presStyleIdx="2" presStyleCnt="15"/>
      <dgm:spPr/>
    </dgm:pt>
    <dgm:pt modelId="{F5898242-58D1-47B1-BFF2-CA2A8ED0020C}" type="pres">
      <dgm:prSet presAssocID="{E0B4338D-36B0-4A88-968A-9D87B88559F6}" presName="compNode" presStyleCnt="0"/>
      <dgm:spPr/>
    </dgm:pt>
    <dgm:pt modelId="{3719C8EF-C286-4744-BA7B-D9EA85320361}" type="pres">
      <dgm:prSet presAssocID="{E0B4338D-36B0-4A88-968A-9D87B88559F6}" presName="dummyConnPt" presStyleCnt="0"/>
      <dgm:spPr/>
    </dgm:pt>
    <dgm:pt modelId="{7E99FFFD-9536-46F5-B46D-60992F426F02}" type="pres">
      <dgm:prSet presAssocID="{E0B4338D-36B0-4A88-968A-9D87B88559F6}" presName="node" presStyleLbl="node1" presStyleIdx="3" presStyleCnt="16">
        <dgm:presLayoutVars>
          <dgm:bulletEnabled val="1"/>
        </dgm:presLayoutVars>
      </dgm:prSet>
      <dgm:spPr/>
    </dgm:pt>
    <dgm:pt modelId="{87AFD02C-E023-4546-AD0C-6AA484484BD0}" type="pres">
      <dgm:prSet presAssocID="{13067138-4279-44B6-A9A8-E287AD13D243}" presName="sibTrans" presStyleLbl="bgSibTrans2D1" presStyleIdx="3" presStyleCnt="15"/>
      <dgm:spPr/>
    </dgm:pt>
    <dgm:pt modelId="{BFBF2F56-786F-438B-9680-8064E30F88D7}" type="pres">
      <dgm:prSet presAssocID="{17A302D1-404F-4BDE-9DBC-9C90BCE74AAC}" presName="compNode" presStyleCnt="0"/>
      <dgm:spPr/>
    </dgm:pt>
    <dgm:pt modelId="{AE8E4D46-BFF5-4BED-B996-9DCDF0D229DE}" type="pres">
      <dgm:prSet presAssocID="{17A302D1-404F-4BDE-9DBC-9C90BCE74AAC}" presName="dummyConnPt" presStyleCnt="0"/>
      <dgm:spPr/>
    </dgm:pt>
    <dgm:pt modelId="{A1DD1C5A-4EFB-4EA8-BA68-0557C0ACC52B}" type="pres">
      <dgm:prSet presAssocID="{17A302D1-404F-4BDE-9DBC-9C90BCE74AAC}" presName="node" presStyleLbl="node1" presStyleIdx="4" presStyleCnt="16">
        <dgm:presLayoutVars>
          <dgm:bulletEnabled val="1"/>
        </dgm:presLayoutVars>
      </dgm:prSet>
      <dgm:spPr/>
    </dgm:pt>
    <dgm:pt modelId="{97A0ABE4-2716-49B3-9BEB-9D7A8DC9F841}" type="pres">
      <dgm:prSet presAssocID="{B2049436-6A7B-48FD-BBD3-2436F5D95E53}" presName="sibTrans" presStyleLbl="bgSibTrans2D1" presStyleIdx="4" presStyleCnt="15"/>
      <dgm:spPr/>
    </dgm:pt>
    <dgm:pt modelId="{3303DC8E-700D-4E2B-B9C8-8B2F55B2F761}" type="pres">
      <dgm:prSet presAssocID="{F8599434-2145-4382-8929-B2746C4D1D47}" presName="compNode" presStyleCnt="0"/>
      <dgm:spPr/>
    </dgm:pt>
    <dgm:pt modelId="{3DCE2227-51BA-489B-B3F6-17A3E417B7BA}" type="pres">
      <dgm:prSet presAssocID="{F8599434-2145-4382-8929-B2746C4D1D47}" presName="dummyConnPt" presStyleCnt="0"/>
      <dgm:spPr/>
    </dgm:pt>
    <dgm:pt modelId="{257EA60B-9908-4514-9970-761657F44153}" type="pres">
      <dgm:prSet presAssocID="{F8599434-2145-4382-8929-B2746C4D1D47}" presName="node" presStyleLbl="node1" presStyleIdx="5" presStyleCnt="16">
        <dgm:presLayoutVars>
          <dgm:bulletEnabled val="1"/>
        </dgm:presLayoutVars>
      </dgm:prSet>
      <dgm:spPr/>
    </dgm:pt>
    <dgm:pt modelId="{E083A5B8-CED6-405E-BB05-3DBB682D5B56}" type="pres">
      <dgm:prSet presAssocID="{DFEB2382-0A19-48CD-85B9-5B9236C5DD98}" presName="sibTrans" presStyleLbl="bgSibTrans2D1" presStyleIdx="5" presStyleCnt="15"/>
      <dgm:spPr/>
    </dgm:pt>
    <dgm:pt modelId="{59E93CB6-D6A4-4958-AEFA-3D0EF814A501}" type="pres">
      <dgm:prSet presAssocID="{AC298F81-B1EC-45C8-9ED8-FE32C5C8A265}" presName="compNode" presStyleCnt="0"/>
      <dgm:spPr/>
    </dgm:pt>
    <dgm:pt modelId="{FC3EB309-13D7-403C-A7AE-31DFAF1FE036}" type="pres">
      <dgm:prSet presAssocID="{AC298F81-B1EC-45C8-9ED8-FE32C5C8A265}" presName="dummyConnPt" presStyleCnt="0"/>
      <dgm:spPr/>
    </dgm:pt>
    <dgm:pt modelId="{294319E2-77BB-452E-B044-54F9696B04AE}" type="pres">
      <dgm:prSet presAssocID="{AC298F81-B1EC-45C8-9ED8-FE32C5C8A265}" presName="node" presStyleLbl="node1" presStyleIdx="6" presStyleCnt="16">
        <dgm:presLayoutVars>
          <dgm:bulletEnabled val="1"/>
        </dgm:presLayoutVars>
      </dgm:prSet>
      <dgm:spPr/>
    </dgm:pt>
    <dgm:pt modelId="{A280236B-0C28-4004-94D1-504F545A84A3}" type="pres">
      <dgm:prSet presAssocID="{3E55D168-76F0-40AF-B88D-FCBDD7CFBCAC}" presName="sibTrans" presStyleLbl="bgSibTrans2D1" presStyleIdx="6" presStyleCnt="15"/>
      <dgm:spPr/>
    </dgm:pt>
    <dgm:pt modelId="{32AF3BF7-A80D-4681-BBD8-3C45C9D2EB77}" type="pres">
      <dgm:prSet presAssocID="{DA72D0B5-CF2C-4A23-A367-993EF45688B7}" presName="compNode" presStyleCnt="0"/>
      <dgm:spPr/>
    </dgm:pt>
    <dgm:pt modelId="{C7A27840-1124-4D62-A99E-FEB6BAF4301D}" type="pres">
      <dgm:prSet presAssocID="{DA72D0B5-CF2C-4A23-A367-993EF45688B7}" presName="dummyConnPt" presStyleCnt="0"/>
      <dgm:spPr/>
    </dgm:pt>
    <dgm:pt modelId="{710CD026-A2AD-4C07-ADBE-AFAF5A06372E}" type="pres">
      <dgm:prSet presAssocID="{DA72D0B5-CF2C-4A23-A367-993EF45688B7}" presName="node" presStyleLbl="node1" presStyleIdx="7" presStyleCnt="16">
        <dgm:presLayoutVars>
          <dgm:bulletEnabled val="1"/>
        </dgm:presLayoutVars>
      </dgm:prSet>
      <dgm:spPr/>
    </dgm:pt>
    <dgm:pt modelId="{0B79D289-6462-4C88-B8D4-44DDAB92B965}" type="pres">
      <dgm:prSet presAssocID="{4AD67CAE-EF6D-483A-B0B6-210D5F66CD01}" presName="sibTrans" presStyleLbl="bgSibTrans2D1" presStyleIdx="7" presStyleCnt="15"/>
      <dgm:spPr/>
    </dgm:pt>
    <dgm:pt modelId="{5B46EA61-F37D-4B90-93B3-9E36F68CE4FF}" type="pres">
      <dgm:prSet presAssocID="{3E3CA039-0D43-4783-A024-D5CE6E8BCD9A}" presName="compNode" presStyleCnt="0"/>
      <dgm:spPr/>
    </dgm:pt>
    <dgm:pt modelId="{6CC3EF71-945B-4CA8-A212-0941E628535D}" type="pres">
      <dgm:prSet presAssocID="{3E3CA039-0D43-4783-A024-D5CE6E8BCD9A}" presName="dummyConnPt" presStyleCnt="0"/>
      <dgm:spPr/>
    </dgm:pt>
    <dgm:pt modelId="{6279F1E7-D37C-4FBE-839A-D0BA9A907766}" type="pres">
      <dgm:prSet presAssocID="{3E3CA039-0D43-4783-A024-D5CE6E8BCD9A}" presName="node" presStyleLbl="node1" presStyleIdx="8" presStyleCnt="16">
        <dgm:presLayoutVars>
          <dgm:bulletEnabled val="1"/>
        </dgm:presLayoutVars>
      </dgm:prSet>
      <dgm:spPr/>
    </dgm:pt>
    <dgm:pt modelId="{A982B360-17F1-478F-8D92-4192E3310C39}" type="pres">
      <dgm:prSet presAssocID="{F4D26DDE-4F6E-440D-9FD9-BF7269E0C1BD}" presName="sibTrans" presStyleLbl="bgSibTrans2D1" presStyleIdx="8" presStyleCnt="15"/>
      <dgm:spPr/>
    </dgm:pt>
    <dgm:pt modelId="{334593AA-A399-4D4F-9B32-6D9D11387B14}" type="pres">
      <dgm:prSet presAssocID="{E7F7CE92-747A-4F5D-8E90-16074729FE9F}" presName="compNode" presStyleCnt="0"/>
      <dgm:spPr/>
    </dgm:pt>
    <dgm:pt modelId="{36EC7491-1C42-4590-8983-7F0ABDA61C7F}" type="pres">
      <dgm:prSet presAssocID="{E7F7CE92-747A-4F5D-8E90-16074729FE9F}" presName="dummyConnPt" presStyleCnt="0"/>
      <dgm:spPr/>
    </dgm:pt>
    <dgm:pt modelId="{BEB68D56-C234-480C-974F-7CC59CF74739}" type="pres">
      <dgm:prSet presAssocID="{E7F7CE92-747A-4F5D-8E90-16074729FE9F}" presName="node" presStyleLbl="node1" presStyleIdx="9" presStyleCnt="16">
        <dgm:presLayoutVars>
          <dgm:bulletEnabled val="1"/>
        </dgm:presLayoutVars>
      </dgm:prSet>
      <dgm:spPr/>
    </dgm:pt>
    <dgm:pt modelId="{E87AC5B0-74F5-473F-8062-E130FF284C05}" type="pres">
      <dgm:prSet presAssocID="{FE45310D-154B-4D57-81CA-54FCF26D0E10}" presName="sibTrans" presStyleLbl="bgSibTrans2D1" presStyleIdx="9" presStyleCnt="15"/>
      <dgm:spPr/>
    </dgm:pt>
    <dgm:pt modelId="{9E2E7106-6498-4BB6-BEFC-6B2136C3BFBE}" type="pres">
      <dgm:prSet presAssocID="{D5AD62D7-BAC1-45BE-B891-F36B7C33A8C2}" presName="compNode" presStyleCnt="0"/>
      <dgm:spPr/>
    </dgm:pt>
    <dgm:pt modelId="{33F06F98-3C3E-47A1-A427-4F1499AFA002}" type="pres">
      <dgm:prSet presAssocID="{D5AD62D7-BAC1-45BE-B891-F36B7C33A8C2}" presName="dummyConnPt" presStyleCnt="0"/>
      <dgm:spPr/>
    </dgm:pt>
    <dgm:pt modelId="{FFBB1546-9021-47A7-A195-D261CD2D58F0}" type="pres">
      <dgm:prSet presAssocID="{D5AD62D7-BAC1-45BE-B891-F36B7C33A8C2}" presName="node" presStyleLbl="node1" presStyleIdx="10" presStyleCnt="16">
        <dgm:presLayoutVars>
          <dgm:bulletEnabled val="1"/>
        </dgm:presLayoutVars>
      </dgm:prSet>
      <dgm:spPr/>
    </dgm:pt>
    <dgm:pt modelId="{D6F158FD-5D4C-4CC8-AE1F-850BC2D83D28}" type="pres">
      <dgm:prSet presAssocID="{ADEFCF41-B1ED-457D-A197-410AA1A148A9}" presName="sibTrans" presStyleLbl="bgSibTrans2D1" presStyleIdx="10" presStyleCnt="15"/>
      <dgm:spPr/>
    </dgm:pt>
    <dgm:pt modelId="{3BB44DE7-E5BD-4DBB-BD97-7A10F089F4D5}" type="pres">
      <dgm:prSet presAssocID="{18579431-11CF-48AF-A559-A9758EB2EFA9}" presName="compNode" presStyleCnt="0"/>
      <dgm:spPr/>
    </dgm:pt>
    <dgm:pt modelId="{0559D167-CB44-4FF5-A1C1-DC055F4A1005}" type="pres">
      <dgm:prSet presAssocID="{18579431-11CF-48AF-A559-A9758EB2EFA9}" presName="dummyConnPt" presStyleCnt="0"/>
      <dgm:spPr/>
    </dgm:pt>
    <dgm:pt modelId="{15758B0C-B7EC-451F-9C65-A3F01A71AD06}" type="pres">
      <dgm:prSet presAssocID="{18579431-11CF-48AF-A559-A9758EB2EFA9}" presName="node" presStyleLbl="node1" presStyleIdx="11" presStyleCnt="16">
        <dgm:presLayoutVars>
          <dgm:bulletEnabled val="1"/>
        </dgm:presLayoutVars>
      </dgm:prSet>
      <dgm:spPr/>
    </dgm:pt>
    <dgm:pt modelId="{F1FD59F2-6D78-4448-8B59-9D1CA1200EDE}" type="pres">
      <dgm:prSet presAssocID="{C72C6CC8-AEC9-4E51-9A15-559F2D127F2B}" presName="sibTrans" presStyleLbl="bgSibTrans2D1" presStyleIdx="11" presStyleCnt="15"/>
      <dgm:spPr/>
    </dgm:pt>
    <dgm:pt modelId="{94F9762D-2646-419C-A0C8-D7A04AC3734E}" type="pres">
      <dgm:prSet presAssocID="{34546FFF-3A13-4CAE-844F-CAB085AD0AE5}" presName="compNode" presStyleCnt="0"/>
      <dgm:spPr/>
    </dgm:pt>
    <dgm:pt modelId="{A98C71F6-ED5A-4CC3-872B-7EB7C83628D3}" type="pres">
      <dgm:prSet presAssocID="{34546FFF-3A13-4CAE-844F-CAB085AD0AE5}" presName="dummyConnPt" presStyleCnt="0"/>
      <dgm:spPr/>
    </dgm:pt>
    <dgm:pt modelId="{75B0940E-3757-48EE-B15F-4E1BE1995BB1}" type="pres">
      <dgm:prSet presAssocID="{34546FFF-3A13-4CAE-844F-CAB085AD0AE5}" presName="node" presStyleLbl="node1" presStyleIdx="12" presStyleCnt="16">
        <dgm:presLayoutVars>
          <dgm:bulletEnabled val="1"/>
        </dgm:presLayoutVars>
      </dgm:prSet>
      <dgm:spPr/>
    </dgm:pt>
    <dgm:pt modelId="{C0689DEE-B923-4CFE-90B3-75CE7FD834AD}" type="pres">
      <dgm:prSet presAssocID="{5F5EE7A4-3E71-4054-B452-E73AEA5CDA5A}" presName="sibTrans" presStyleLbl="bgSibTrans2D1" presStyleIdx="12" presStyleCnt="15"/>
      <dgm:spPr/>
    </dgm:pt>
    <dgm:pt modelId="{0E641BC8-6B55-4421-BFE2-DEBC3050AC3D}" type="pres">
      <dgm:prSet presAssocID="{3D530EC9-552C-4AD8-97D6-3141ADC2D068}" presName="compNode" presStyleCnt="0"/>
      <dgm:spPr/>
    </dgm:pt>
    <dgm:pt modelId="{FE1265B1-25CD-4B5A-AFBF-085E2B8021B5}" type="pres">
      <dgm:prSet presAssocID="{3D530EC9-552C-4AD8-97D6-3141ADC2D068}" presName="dummyConnPt" presStyleCnt="0"/>
      <dgm:spPr/>
    </dgm:pt>
    <dgm:pt modelId="{1BC7C281-A435-4493-9BF1-9E8F2135D5AA}" type="pres">
      <dgm:prSet presAssocID="{3D530EC9-552C-4AD8-97D6-3141ADC2D068}" presName="node" presStyleLbl="node1" presStyleIdx="13" presStyleCnt="16">
        <dgm:presLayoutVars>
          <dgm:bulletEnabled val="1"/>
        </dgm:presLayoutVars>
      </dgm:prSet>
      <dgm:spPr/>
    </dgm:pt>
    <dgm:pt modelId="{2AC745DC-28D6-4B78-B0CE-762FEEB323E3}" type="pres">
      <dgm:prSet presAssocID="{723B1500-CAD8-4E5D-A2E6-A928C7A19223}" presName="sibTrans" presStyleLbl="bgSibTrans2D1" presStyleIdx="13" presStyleCnt="15"/>
      <dgm:spPr/>
    </dgm:pt>
    <dgm:pt modelId="{BFCB4127-A98D-4195-ADF2-CE9143FB464F}" type="pres">
      <dgm:prSet presAssocID="{5F4B7AFF-5F74-4D13-8969-3A1B8A69C3E8}" presName="compNode" presStyleCnt="0"/>
      <dgm:spPr/>
    </dgm:pt>
    <dgm:pt modelId="{385CD50D-FB4E-4B12-A925-18CAFF286442}" type="pres">
      <dgm:prSet presAssocID="{5F4B7AFF-5F74-4D13-8969-3A1B8A69C3E8}" presName="dummyConnPt" presStyleCnt="0"/>
      <dgm:spPr/>
    </dgm:pt>
    <dgm:pt modelId="{2CE96F26-6C00-4B4B-B136-EC88FFCBF279}" type="pres">
      <dgm:prSet presAssocID="{5F4B7AFF-5F74-4D13-8969-3A1B8A69C3E8}" presName="node" presStyleLbl="node1" presStyleIdx="14" presStyleCnt="16">
        <dgm:presLayoutVars>
          <dgm:bulletEnabled val="1"/>
        </dgm:presLayoutVars>
      </dgm:prSet>
      <dgm:spPr/>
    </dgm:pt>
    <dgm:pt modelId="{AA203ED9-8B71-46D0-A998-B12147EB09ED}" type="pres">
      <dgm:prSet presAssocID="{9CFF3C32-4BB1-485A-957D-4046F2B590E6}" presName="sibTrans" presStyleLbl="bgSibTrans2D1" presStyleIdx="14" presStyleCnt="15"/>
      <dgm:spPr/>
    </dgm:pt>
    <dgm:pt modelId="{F6E9875C-BFE6-44A2-A47E-EBECCEFCDEB6}" type="pres">
      <dgm:prSet presAssocID="{7191C9BE-67CE-47C5-AE00-6579A9012AAC}" presName="compNode" presStyleCnt="0"/>
      <dgm:spPr/>
    </dgm:pt>
    <dgm:pt modelId="{7E086F02-4A4A-406A-BCF5-9400626B92BD}" type="pres">
      <dgm:prSet presAssocID="{7191C9BE-67CE-47C5-AE00-6579A9012AAC}" presName="dummyConnPt" presStyleCnt="0"/>
      <dgm:spPr/>
    </dgm:pt>
    <dgm:pt modelId="{3BC2C7A9-A8DC-4F68-BFDA-91EBF7220E4B}" type="pres">
      <dgm:prSet presAssocID="{7191C9BE-67CE-47C5-AE00-6579A9012AAC}" presName="node" presStyleLbl="node1" presStyleIdx="15" presStyleCnt="16">
        <dgm:presLayoutVars>
          <dgm:bulletEnabled val="1"/>
        </dgm:presLayoutVars>
      </dgm:prSet>
      <dgm:spPr/>
    </dgm:pt>
  </dgm:ptLst>
  <dgm:cxnLst>
    <dgm:cxn modelId="{E4A44F01-AF12-4FBC-A57F-3B637F893CB0}" srcId="{FE6AB3DE-CAE0-4E85-A12A-381CBCC55347}" destId="{EAC69709-C309-4EBC-8E13-E4390B8CD045}" srcOrd="2" destOrd="0" parTransId="{9B3C2960-C1D9-4FBD-9689-631448291221}" sibTransId="{86D3EE9C-CB7E-490E-BC0D-EE1C846F6027}"/>
    <dgm:cxn modelId="{4086E40B-BE3D-4949-9811-1ABA6872342F}" type="presOf" srcId="{8979CC7E-FB41-40B3-A100-92F69B97AA9C}" destId="{BD521435-87BA-4B61-95DB-9F7DDB9559EE}" srcOrd="0" destOrd="0" presId="urn:microsoft.com/office/officeart/2005/8/layout/bProcess4"/>
    <dgm:cxn modelId="{0BE5E511-3CE2-4A64-BE74-5739997A29F6}" srcId="{FE6AB3DE-CAE0-4E85-A12A-381CBCC55347}" destId="{7191C9BE-67CE-47C5-AE00-6579A9012AAC}" srcOrd="15" destOrd="0" parTransId="{3F9E8E90-654D-43C9-9649-E7B4211A2020}" sibTransId="{B9D393E4-C002-4DCE-A378-1E47B73B6A26}"/>
    <dgm:cxn modelId="{BFCEDD14-9DA4-411D-B76F-C74B9D323BB8}" srcId="{FE6AB3DE-CAE0-4E85-A12A-381CBCC55347}" destId="{17A302D1-404F-4BDE-9DBC-9C90BCE74AAC}" srcOrd="4" destOrd="0" parTransId="{36FFF51D-775A-492D-A913-750EAC042F7B}" sibTransId="{B2049436-6A7B-48FD-BBD3-2436F5D95E53}"/>
    <dgm:cxn modelId="{0EBBFB19-FA34-4103-A9C5-D901B2A7E2F9}" type="presOf" srcId="{ADEFCF41-B1ED-457D-A197-410AA1A148A9}" destId="{D6F158FD-5D4C-4CC8-AE1F-850BC2D83D28}" srcOrd="0" destOrd="0" presId="urn:microsoft.com/office/officeart/2005/8/layout/bProcess4"/>
    <dgm:cxn modelId="{6DD5E51D-C492-4277-9311-6A9CA5F7873D}" type="presOf" srcId="{EAC69709-C309-4EBC-8E13-E4390B8CD045}" destId="{5FAF0001-2B5B-40F6-A471-B6A90408956E}" srcOrd="0" destOrd="0" presId="urn:microsoft.com/office/officeart/2005/8/layout/bProcess4"/>
    <dgm:cxn modelId="{00F84024-F078-4411-8EB6-9BF2C0A4454C}" srcId="{FE6AB3DE-CAE0-4E85-A12A-381CBCC55347}" destId="{DA72D0B5-CF2C-4A23-A367-993EF45688B7}" srcOrd="7" destOrd="0" parTransId="{E19FE6FC-85C5-4599-B9BA-9B634C7CE19E}" sibTransId="{4AD67CAE-EF6D-483A-B0B6-210D5F66CD01}"/>
    <dgm:cxn modelId="{55F49228-A2F0-4AC0-8E34-B5F873C5A79A}" type="presOf" srcId="{5F4B7AFF-5F74-4D13-8969-3A1B8A69C3E8}" destId="{2CE96F26-6C00-4B4B-B136-EC88FFCBF279}" srcOrd="0" destOrd="0" presId="urn:microsoft.com/office/officeart/2005/8/layout/bProcess4"/>
    <dgm:cxn modelId="{2399C72D-69F4-47F0-BB5C-5199EFBD9986}" srcId="{FE6AB3DE-CAE0-4E85-A12A-381CBCC55347}" destId="{F8599434-2145-4382-8929-B2746C4D1D47}" srcOrd="5" destOrd="0" parTransId="{C6442176-FE01-4E54-9164-087BCA885672}" sibTransId="{DFEB2382-0A19-48CD-85B9-5B9236C5DD98}"/>
    <dgm:cxn modelId="{9393DB36-D975-4F60-9BC4-13A3273A7B1A}" type="presOf" srcId="{AC298F81-B1EC-45C8-9ED8-FE32C5C8A265}" destId="{294319E2-77BB-452E-B044-54F9696B04AE}" srcOrd="0" destOrd="0" presId="urn:microsoft.com/office/officeart/2005/8/layout/bProcess4"/>
    <dgm:cxn modelId="{2EC5BC38-4AA3-4E16-B7C8-E052ECBC2205}" type="presOf" srcId="{E7F7CE92-747A-4F5D-8E90-16074729FE9F}" destId="{BEB68D56-C234-480C-974F-7CC59CF74739}" srcOrd="0" destOrd="0" presId="urn:microsoft.com/office/officeart/2005/8/layout/bProcess4"/>
    <dgm:cxn modelId="{87F5173A-B5F8-4B2C-B8FA-BAD4EB11405A}" srcId="{FE6AB3DE-CAE0-4E85-A12A-381CBCC55347}" destId="{D5AD62D7-BAC1-45BE-B891-F36B7C33A8C2}" srcOrd="10" destOrd="0" parTransId="{4C7A5EDE-1B56-452C-BA99-3346CBCE070F}" sibTransId="{ADEFCF41-B1ED-457D-A197-410AA1A148A9}"/>
    <dgm:cxn modelId="{9A622B3B-1AB7-4373-AC40-69588C313708}" srcId="{FE6AB3DE-CAE0-4E85-A12A-381CBCC55347}" destId="{B921061C-0A49-4C7E-9385-41C9859D3947}" srcOrd="0" destOrd="0" parTransId="{866D794A-FBE8-4EBE-802B-FAEB53B59794}" sibTransId="{7EDB911A-2C55-4EE5-BAAA-E4C3D9FAE4D3}"/>
    <dgm:cxn modelId="{BC70CE5C-590D-4B6E-8402-B7289B11C341}" type="presOf" srcId="{FE45310D-154B-4D57-81CA-54FCF26D0E10}" destId="{E87AC5B0-74F5-473F-8062-E130FF284C05}" srcOrd="0" destOrd="0" presId="urn:microsoft.com/office/officeart/2005/8/layout/bProcess4"/>
    <dgm:cxn modelId="{958FE543-2336-436A-96CC-7C936FC58504}" type="presOf" srcId="{7EDB911A-2C55-4EE5-BAAA-E4C3D9FAE4D3}" destId="{DEA7BE29-F775-4288-8FD4-5CA244B8E153}" srcOrd="0" destOrd="0" presId="urn:microsoft.com/office/officeart/2005/8/layout/bProcess4"/>
    <dgm:cxn modelId="{7D4DB944-A822-4F83-ADC5-5F4D8FFF1906}" type="presOf" srcId="{F8599434-2145-4382-8929-B2746C4D1D47}" destId="{257EA60B-9908-4514-9970-761657F44153}" srcOrd="0" destOrd="0" presId="urn:microsoft.com/office/officeart/2005/8/layout/bProcess4"/>
    <dgm:cxn modelId="{FFB3BC46-A31F-44A9-8E58-31D4E4876380}" type="presOf" srcId="{17A302D1-404F-4BDE-9DBC-9C90BCE74AAC}" destId="{A1DD1C5A-4EFB-4EA8-BA68-0557C0ACC52B}" srcOrd="0" destOrd="0" presId="urn:microsoft.com/office/officeart/2005/8/layout/bProcess4"/>
    <dgm:cxn modelId="{6FB59E4A-5BCC-459B-AB95-DAA75E84CCE4}" srcId="{FE6AB3DE-CAE0-4E85-A12A-381CBCC55347}" destId="{3E3CA039-0D43-4783-A024-D5CE6E8BCD9A}" srcOrd="8" destOrd="0" parTransId="{DCABDCE5-512B-45A5-A118-7AF1E49A1224}" sibTransId="{F4D26DDE-4F6E-440D-9FD9-BF7269E0C1BD}"/>
    <dgm:cxn modelId="{A0600E4F-B26F-4ABE-A92B-E7CFF7EA8E43}" srcId="{FE6AB3DE-CAE0-4E85-A12A-381CBCC55347}" destId="{E7F7CE92-747A-4F5D-8E90-16074729FE9F}" srcOrd="9" destOrd="0" parTransId="{00193D04-63D9-4AE4-8B5A-FD4137EA6788}" sibTransId="{FE45310D-154B-4D57-81CA-54FCF26D0E10}"/>
    <dgm:cxn modelId="{E67B644F-8366-4650-BF87-959E765CC40E}" type="presOf" srcId="{8B880753-D56A-441A-B6B0-62039A652DDB}" destId="{88ACE2BA-0C07-461B-8912-708C75297408}" srcOrd="0" destOrd="0" presId="urn:microsoft.com/office/officeart/2005/8/layout/bProcess4"/>
    <dgm:cxn modelId="{737F9470-D4C8-4D8F-9BCD-36BFFE8778B4}" type="presOf" srcId="{34546FFF-3A13-4CAE-844F-CAB085AD0AE5}" destId="{75B0940E-3757-48EE-B15F-4E1BE1995BB1}" srcOrd="0" destOrd="0" presId="urn:microsoft.com/office/officeart/2005/8/layout/bProcess4"/>
    <dgm:cxn modelId="{6BB5F170-919B-4063-B0B1-584423CCD861}" type="presOf" srcId="{E0B4338D-36B0-4A88-968A-9D87B88559F6}" destId="{7E99FFFD-9536-46F5-B46D-60992F426F02}" srcOrd="0" destOrd="0" presId="urn:microsoft.com/office/officeart/2005/8/layout/bProcess4"/>
    <dgm:cxn modelId="{34ECA176-4763-4C73-A9C0-D788FCBE8AEA}" type="presOf" srcId="{DA72D0B5-CF2C-4A23-A367-993EF45688B7}" destId="{710CD026-A2AD-4C07-ADBE-AFAF5A06372E}" srcOrd="0" destOrd="0" presId="urn:microsoft.com/office/officeart/2005/8/layout/bProcess4"/>
    <dgm:cxn modelId="{39957B57-F45F-4754-9C0C-36677E598247}" type="presOf" srcId="{4AD67CAE-EF6D-483A-B0B6-210D5F66CD01}" destId="{0B79D289-6462-4C88-B8D4-44DDAB92B965}" srcOrd="0" destOrd="0" presId="urn:microsoft.com/office/officeart/2005/8/layout/bProcess4"/>
    <dgm:cxn modelId="{C17FDA57-5365-48F8-A4ED-5968F3D316BC}" type="presOf" srcId="{B921061C-0A49-4C7E-9385-41C9859D3947}" destId="{C6E19C3C-473B-45DB-9644-91E4705161FC}" srcOrd="0" destOrd="0" presId="urn:microsoft.com/office/officeart/2005/8/layout/bProcess4"/>
    <dgm:cxn modelId="{3A7B5C78-59EC-491A-9888-2E0F88405AF7}" type="presOf" srcId="{3E3CA039-0D43-4783-A024-D5CE6E8BCD9A}" destId="{6279F1E7-D37C-4FBE-839A-D0BA9A907766}" srcOrd="0" destOrd="0" presId="urn:microsoft.com/office/officeart/2005/8/layout/bProcess4"/>
    <dgm:cxn modelId="{DBD3D458-C457-48A7-BE93-34070B733164}" type="presOf" srcId="{3E55D168-76F0-40AF-B88D-FCBDD7CFBCAC}" destId="{A280236B-0C28-4004-94D1-504F545A84A3}" srcOrd="0" destOrd="0" presId="urn:microsoft.com/office/officeart/2005/8/layout/bProcess4"/>
    <dgm:cxn modelId="{E4B43E5A-3483-4591-89C9-2282ACFC4C95}" type="presOf" srcId="{F4D26DDE-4F6E-440D-9FD9-BF7269E0C1BD}" destId="{A982B360-17F1-478F-8D92-4192E3310C39}" srcOrd="0" destOrd="0" presId="urn:microsoft.com/office/officeart/2005/8/layout/bProcess4"/>
    <dgm:cxn modelId="{45A6417C-7424-4344-82E5-E8E34A38F6E2}" type="presOf" srcId="{3D530EC9-552C-4AD8-97D6-3141ADC2D068}" destId="{1BC7C281-A435-4493-9BF1-9E8F2135D5AA}" srcOrd="0" destOrd="0" presId="urn:microsoft.com/office/officeart/2005/8/layout/bProcess4"/>
    <dgm:cxn modelId="{55734E84-3442-49A7-B9A3-01D4C05F0C98}" srcId="{FE6AB3DE-CAE0-4E85-A12A-381CBCC55347}" destId="{E0B4338D-36B0-4A88-968A-9D87B88559F6}" srcOrd="3" destOrd="0" parTransId="{BCB77F7C-F038-4198-9B7E-0F216C2B44F4}" sibTransId="{13067138-4279-44B6-A9A8-E287AD13D243}"/>
    <dgm:cxn modelId="{2EEB5D97-8849-4927-95E1-7E0F88C9C9E1}" srcId="{FE6AB3DE-CAE0-4E85-A12A-381CBCC55347}" destId="{18579431-11CF-48AF-A559-A9758EB2EFA9}" srcOrd="11" destOrd="0" parTransId="{98A18EC1-C779-468A-BEA1-BFDF3EF672CD}" sibTransId="{C72C6CC8-AEC9-4E51-9A15-559F2D127F2B}"/>
    <dgm:cxn modelId="{F481C4A1-B953-4DBC-A0B9-BAB258D2614D}" srcId="{FE6AB3DE-CAE0-4E85-A12A-381CBCC55347}" destId="{34546FFF-3A13-4CAE-844F-CAB085AD0AE5}" srcOrd="12" destOrd="0" parTransId="{F35E90E8-08F6-4F2A-855E-182FFDFDCF78}" sibTransId="{5F5EE7A4-3E71-4054-B452-E73AEA5CDA5A}"/>
    <dgm:cxn modelId="{D76B4EA7-1D72-46C2-8B4D-DA21334B11F5}" type="presOf" srcId="{13067138-4279-44B6-A9A8-E287AD13D243}" destId="{87AFD02C-E023-4546-AD0C-6AA484484BD0}" srcOrd="0" destOrd="0" presId="urn:microsoft.com/office/officeart/2005/8/layout/bProcess4"/>
    <dgm:cxn modelId="{491ED5A8-439D-44DE-96F5-06FF763050DF}" srcId="{FE6AB3DE-CAE0-4E85-A12A-381CBCC55347}" destId="{AC298F81-B1EC-45C8-9ED8-FE32C5C8A265}" srcOrd="6" destOrd="0" parTransId="{E10BD2EA-808C-4BCB-B954-C0CFA77AAA27}" sibTransId="{3E55D168-76F0-40AF-B88D-FCBDD7CFBCAC}"/>
    <dgm:cxn modelId="{DD3D1FB0-4096-460F-BB25-2004A17C9DB6}" type="presOf" srcId="{C72C6CC8-AEC9-4E51-9A15-559F2D127F2B}" destId="{F1FD59F2-6D78-4448-8B59-9D1CA1200EDE}" srcOrd="0" destOrd="0" presId="urn:microsoft.com/office/officeart/2005/8/layout/bProcess4"/>
    <dgm:cxn modelId="{7C2194BF-E135-477C-8FCE-90139E2BB25E}" type="presOf" srcId="{B2049436-6A7B-48FD-BBD3-2436F5D95E53}" destId="{97A0ABE4-2716-49B3-9BEB-9D7A8DC9F841}" srcOrd="0" destOrd="0" presId="urn:microsoft.com/office/officeart/2005/8/layout/bProcess4"/>
    <dgm:cxn modelId="{56FF0DC8-06C5-471C-BB3F-9D9EBEA2A05A}" type="presOf" srcId="{D5AD62D7-BAC1-45BE-B891-F36B7C33A8C2}" destId="{FFBB1546-9021-47A7-A195-D261CD2D58F0}" srcOrd="0" destOrd="0" presId="urn:microsoft.com/office/officeart/2005/8/layout/bProcess4"/>
    <dgm:cxn modelId="{640215CB-B34A-4AC7-9628-82D949AD75E5}" type="presOf" srcId="{9CFF3C32-4BB1-485A-957D-4046F2B590E6}" destId="{AA203ED9-8B71-46D0-A998-B12147EB09ED}" srcOrd="0" destOrd="0" presId="urn:microsoft.com/office/officeart/2005/8/layout/bProcess4"/>
    <dgm:cxn modelId="{2AF79FD0-7D47-4FA0-9FD9-BB5C232B9651}" srcId="{FE6AB3DE-CAE0-4E85-A12A-381CBCC55347}" destId="{3D530EC9-552C-4AD8-97D6-3141ADC2D068}" srcOrd="13" destOrd="0" parTransId="{C1264A21-638F-4473-B79C-C8F8033B29BD}" sibTransId="{723B1500-CAD8-4E5D-A2E6-A928C7A19223}"/>
    <dgm:cxn modelId="{00CF74D4-D751-410F-9E30-FC8A1A15EE84}" type="presOf" srcId="{18579431-11CF-48AF-A559-A9758EB2EFA9}" destId="{15758B0C-B7EC-451F-9C65-A3F01A71AD06}" srcOrd="0" destOrd="0" presId="urn:microsoft.com/office/officeart/2005/8/layout/bProcess4"/>
    <dgm:cxn modelId="{D89CC1D5-DE88-45C4-906F-AABE3827405D}" type="presOf" srcId="{DFEB2382-0A19-48CD-85B9-5B9236C5DD98}" destId="{E083A5B8-CED6-405E-BB05-3DBB682D5B56}" srcOrd="0" destOrd="0" presId="urn:microsoft.com/office/officeart/2005/8/layout/bProcess4"/>
    <dgm:cxn modelId="{9862E5D6-7F74-4190-BB31-140657280E7D}" srcId="{FE6AB3DE-CAE0-4E85-A12A-381CBCC55347}" destId="{8B880753-D56A-441A-B6B0-62039A652DDB}" srcOrd="1" destOrd="0" parTransId="{4CEB3245-0C23-4B89-91AE-72F909EDED57}" sibTransId="{8979CC7E-FB41-40B3-A100-92F69B97AA9C}"/>
    <dgm:cxn modelId="{8B2075DB-13CB-4042-98F7-07C597B69A42}" type="presOf" srcId="{86D3EE9C-CB7E-490E-BC0D-EE1C846F6027}" destId="{20AEE01B-871D-43DA-9A92-137EF59D4BF3}" srcOrd="0" destOrd="0" presId="urn:microsoft.com/office/officeart/2005/8/layout/bProcess4"/>
    <dgm:cxn modelId="{6D055CDC-D435-454F-A33D-F3909DFE280D}" type="presOf" srcId="{7191C9BE-67CE-47C5-AE00-6579A9012AAC}" destId="{3BC2C7A9-A8DC-4F68-BFDA-91EBF7220E4B}" srcOrd="0" destOrd="0" presId="urn:microsoft.com/office/officeart/2005/8/layout/bProcess4"/>
    <dgm:cxn modelId="{61505DDC-AC8C-4D82-AA17-9ADC6812A5A6}" type="presOf" srcId="{5F5EE7A4-3E71-4054-B452-E73AEA5CDA5A}" destId="{C0689DEE-B923-4CFE-90B3-75CE7FD834AD}" srcOrd="0" destOrd="0" presId="urn:microsoft.com/office/officeart/2005/8/layout/bProcess4"/>
    <dgm:cxn modelId="{D18749DF-0EFD-4D45-90BD-99987010B485}" type="presOf" srcId="{723B1500-CAD8-4E5D-A2E6-A928C7A19223}" destId="{2AC745DC-28D6-4B78-B0CE-762FEEB323E3}" srcOrd="0" destOrd="0" presId="urn:microsoft.com/office/officeart/2005/8/layout/bProcess4"/>
    <dgm:cxn modelId="{345EDCE5-5D7E-4976-8BCF-3B5F4255E0B3}" srcId="{FE6AB3DE-CAE0-4E85-A12A-381CBCC55347}" destId="{5F4B7AFF-5F74-4D13-8969-3A1B8A69C3E8}" srcOrd="14" destOrd="0" parTransId="{39FC6DF4-BD6A-402F-BD41-189804F052E8}" sibTransId="{9CFF3C32-4BB1-485A-957D-4046F2B590E6}"/>
    <dgm:cxn modelId="{4F5966F8-EE19-48AB-BB6E-052560A97CCB}" type="presOf" srcId="{FE6AB3DE-CAE0-4E85-A12A-381CBCC55347}" destId="{3E36F47B-E2BD-4FEA-A309-094500AEF919}" srcOrd="0" destOrd="0" presId="urn:microsoft.com/office/officeart/2005/8/layout/bProcess4"/>
    <dgm:cxn modelId="{7A50935B-D421-4050-8CB7-A874CDF8E306}" type="presParOf" srcId="{3E36F47B-E2BD-4FEA-A309-094500AEF919}" destId="{CD3123E5-F749-4A48-86CF-5718F9FEAAAA}" srcOrd="0" destOrd="0" presId="urn:microsoft.com/office/officeart/2005/8/layout/bProcess4"/>
    <dgm:cxn modelId="{4B3BA334-1C5A-41D4-B125-DFAA1472A944}" type="presParOf" srcId="{CD3123E5-F749-4A48-86CF-5718F9FEAAAA}" destId="{6B738216-C657-42F6-BB82-170686BA889D}" srcOrd="0" destOrd="0" presId="urn:microsoft.com/office/officeart/2005/8/layout/bProcess4"/>
    <dgm:cxn modelId="{D24D86CB-028F-4088-8D2B-B3058FDBC103}" type="presParOf" srcId="{CD3123E5-F749-4A48-86CF-5718F9FEAAAA}" destId="{C6E19C3C-473B-45DB-9644-91E4705161FC}" srcOrd="1" destOrd="0" presId="urn:microsoft.com/office/officeart/2005/8/layout/bProcess4"/>
    <dgm:cxn modelId="{F646609B-1C6E-415B-9835-40A8DAF90ACA}" type="presParOf" srcId="{3E36F47B-E2BD-4FEA-A309-094500AEF919}" destId="{DEA7BE29-F775-4288-8FD4-5CA244B8E153}" srcOrd="1" destOrd="0" presId="urn:microsoft.com/office/officeart/2005/8/layout/bProcess4"/>
    <dgm:cxn modelId="{449370D5-5FB1-4AA8-B8BB-2BB482DAF388}" type="presParOf" srcId="{3E36F47B-E2BD-4FEA-A309-094500AEF919}" destId="{67063D71-406E-4F38-AD3F-B5EE51BE1F2D}" srcOrd="2" destOrd="0" presId="urn:microsoft.com/office/officeart/2005/8/layout/bProcess4"/>
    <dgm:cxn modelId="{49DFEB5E-C408-4702-8E68-41C468057EF7}" type="presParOf" srcId="{67063D71-406E-4F38-AD3F-B5EE51BE1F2D}" destId="{501864C6-9AF6-4A72-B943-C374421BDAD5}" srcOrd="0" destOrd="0" presId="urn:microsoft.com/office/officeart/2005/8/layout/bProcess4"/>
    <dgm:cxn modelId="{C6C9B3EC-8032-45E5-BD70-9A669AA13BC3}" type="presParOf" srcId="{67063D71-406E-4F38-AD3F-B5EE51BE1F2D}" destId="{88ACE2BA-0C07-461B-8912-708C75297408}" srcOrd="1" destOrd="0" presId="urn:microsoft.com/office/officeart/2005/8/layout/bProcess4"/>
    <dgm:cxn modelId="{47D8876D-825C-43E4-9EFF-257293D9EB7A}" type="presParOf" srcId="{3E36F47B-E2BD-4FEA-A309-094500AEF919}" destId="{BD521435-87BA-4B61-95DB-9F7DDB9559EE}" srcOrd="3" destOrd="0" presId="urn:microsoft.com/office/officeart/2005/8/layout/bProcess4"/>
    <dgm:cxn modelId="{A943FE62-D1CF-4616-8EE6-49272094DC54}" type="presParOf" srcId="{3E36F47B-E2BD-4FEA-A309-094500AEF919}" destId="{A6A9FE2E-DF09-4B3A-BB03-7410DF86E92B}" srcOrd="4" destOrd="0" presId="urn:microsoft.com/office/officeart/2005/8/layout/bProcess4"/>
    <dgm:cxn modelId="{5488A6A9-B252-4859-82C3-96D1865225AF}" type="presParOf" srcId="{A6A9FE2E-DF09-4B3A-BB03-7410DF86E92B}" destId="{90E5E36C-AA34-4A7E-BD62-0DE1AC25E313}" srcOrd="0" destOrd="0" presId="urn:microsoft.com/office/officeart/2005/8/layout/bProcess4"/>
    <dgm:cxn modelId="{E1EC35BF-15E4-42CB-A705-93AFE72683E0}" type="presParOf" srcId="{A6A9FE2E-DF09-4B3A-BB03-7410DF86E92B}" destId="{5FAF0001-2B5B-40F6-A471-B6A90408956E}" srcOrd="1" destOrd="0" presId="urn:microsoft.com/office/officeart/2005/8/layout/bProcess4"/>
    <dgm:cxn modelId="{C1FB7C9D-77CF-4D46-ABFD-AEEE5911D51E}" type="presParOf" srcId="{3E36F47B-E2BD-4FEA-A309-094500AEF919}" destId="{20AEE01B-871D-43DA-9A92-137EF59D4BF3}" srcOrd="5" destOrd="0" presId="urn:microsoft.com/office/officeart/2005/8/layout/bProcess4"/>
    <dgm:cxn modelId="{AC393BD0-DEED-41B7-8D49-D95D54AF7F8D}" type="presParOf" srcId="{3E36F47B-E2BD-4FEA-A309-094500AEF919}" destId="{F5898242-58D1-47B1-BFF2-CA2A8ED0020C}" srcOrd="6" destOrd="0" presId="urn:microsoft.com/office/officeart/2005/8/layout/bProcess4"/>
    <dgm:cxn modelId="{5E85BDC1-43F9-44D6-A7A6-D790392370B2}" type="presParOf" srcId="{F5898242-58D1-47B1-BFF2-CA2A8ED0020C}" destId="{3719C8EF-C286-4744-BA7B-D9EA85320361}" srcOrd="0" destOrd="0" presId="urn:microsoft.com/office/officeart/2005/8/layout/bProcess4"/>
    <dgm:cxn modelId="{13680C8D-4FAB-4A6F-AB10-E4BAF8B0A5FC}" type="presParOf" srcId="{F5898242-58D1-47B1-BFF2-CA2A8ED0020C}" destId="{7E99FFFD-9536-46F5-B46D-60992F426F02}" srcOrd="1" destOrd="0" presId="urn:microsoft.com/office/officeart/2005/8/layout/bProcess4"/>
    <dgm:cxn modelId="{7F90DDB0-FD1A-426E-8162-E1FAC60B810B}" type="presParOf" srcId="{3E36F47B-E2BD-4FEA-A309-094500AEF919}" destId="{87AFD02C-E023-4546-AD0C-6AA484484BD0}" srcOrd="7" destOrd="0" presId="urn:microsoft.com/office/officeart/2005/8/layout/bProcess4"/>
    <dgm:cxn modelId="{DD6DABD5-D4D0-45A9-A580-B2E3D2CD3A91}" type="presParOf" srcId="{3E36F47B-E2BD-4FEA-A309-094500AEF919}" destId="{BFBF2F56-786F-438B-9680-8064E30F88D7}" srcOrd="8" destOrd="0" presId="urn:microsoft.com/office/officeart/2005/8/layout/bProcess4"/>
    <dgm:cxn modelId="{23C2B4E2-040F-4EE6-9CB7-A45087E3B448}" type="presParOf" srcId="{BFBF2F56-786F-438B-9680-8064E30F88D7}" destId="{AE8E4D46-BFF5-4BED-B996-9DCDF0D229DE}" srcOrd="0" destOrd="0" presId="urn:microsoft.com/office/officeart/2005/8/layout/bProcess4"/>
    <dgm:cxn modelId="{AFD417BB-F312-4847-923F-7183691F0D72}" type="presParOf" srcId="{BFBF2F56-786F-438B-9680-8064E30F88D7}" destId="{A1DD1C5A-4EFB-4EA8-BA68-0557C0ACC52B}" srcOrd="1" destOrd="0" presId="urn:microsoft.com/office/officeart/2005/8/layout/bProcess4"/>
    <dgm:cxn modelId="{6FD6E495-47A6-41F9-8497-6A1272A79C31}" type="presParOf" srcId="{3E36F47B-E2BD-4FEA-A309-094500AEF919}" destId="{97A0ABE4-2716-49B3-9BEB-9D7A8DC9F841}" srcOrd="9" destOrd="0" presId="urn:microsoft.com/office/officeart/2005/8/layout/bProcess4"/>
    <dgm:cxn modelId="{B9D0D3EF-6566-45D5-9A64-D78C555E4197}" type="presParOf" srcId="{3E36F47B-E2BD-4FEA-A309-094500AEF919}" destId="{3303DC8E-700D-4E2B-B9C8-8B2F55B2F761}" srcOrd="10" destOrd="0" presId="urn:microsoft.com/office/officeart/2005/8/layout/bProcess4"/>
    <dgm:cxn modelId="{64DC8ECA-6F1C-4BAF-84BC-D8D1E29D3FB9}" type="presParOf" srcId="{3303DC8E-700D-4E2B-B9C8-8B2F55B2F761}" destId="{3DCE2227-51BA-489B-B3F6-17A3E417B7BA}" srcOrd="0" destOrd="0" presId="urn:microsoft.com/office/officeart/2005/8/layout/bProcess4"/>
    <dgm:cxn modelId="{498AFD8B-269F-4303-80FA-6DDFAA1B3804}" type="presParOf" srcId="{3303DC8E-700D-4E2B-B9C8-8B2F55B2F761}" destId="{257EA60B-9908-4514-9970-761657F44153}" srcOrd="1" destOrd="0" presId="urn:microsoft.com/office/officeart/2005/8/layout/bProcess4"/>
    <dgm:cxn modelId="{A0EF0847-7A5D-4C3D-B0D1-0602BFCBC4D5}" type="presParOf" srcId="{3E36F47B-E2BD-4FEA-A309-094500AEF919}" destId="{E083A5B8-CED6-405E-BB05-3DBB682D5B56}" srcOrd="11" destOrd="0" presId="urn:microsoft.com/office/officeart/2005/8/layout/bProcess4"/>
    <dgm:cxn modelId="{3D920DA6-0A09-4351-A174-E657CA8B4A24}" type="presParOf" srcId="{3E36F47B-E2BD-4FEA-A309-094500AEF919}" destId="{59E93CB6-D6A4-4958-AEFA-3D0EF814A501}" srcOrd="12" destOrd="0" presId="urn:microsoft.com/office/officeart/2005/8/layout/bProcess4"/>
    <dgm:cxn modelId="{F0E3D3F6-B4AE-4570-B04D-C4BE480CFF44}" type="presParOf" srcId="{59E93CB6-D6A4-4958-AEFA-3D0EF814A501}" destId="{FC3EB309-13D7-403C-A7AE-31DFAF1FE036}" srcOrd="0" destOrd="0" presId="urn:microsoft.com/office/officeart/2005/8/layout/bProcess4"/>
    <dgm:cxn modelId="{5575B0C1-9B58-4EB0-BD1F-57E026832FC7}" type="presParOf" srcId="{59E93CB6-D6A4-4958-AEFA-3D0EF814A501}" destId="{294319E2-77BB-452E-B044-54F9696B04AE}" srcOrd="1" destOrd="0" presId="urn:microsoft.com/office/officeart/2005/8/layout/bProcess4"/>
    <dgm:cxn modelId="{F67C14B3-9E10-4204-BB84-6AEEA7E8F15A}" type="presParOf" srcId="{3E36F47B-E2BD-4FEA-A309-094500AEF919}" destId="{A280236B-0C28-4004-94D1-504F545A84A3}" srcOrd="13" destOrd="0" presId="urn:microsoft.com/office/officeart/2005/8/layout/bProcess4"/>
    <dgm:cxn modelId="{5DA52ACB-6626-4155-B8E2-522C53F32283}" type="presParOf" srcId="{3E36F47B-E2BD-4FEA-A309-094500AEF919}" destId="{32AF3BF7-A80D-4681-BBD8-3C45C9D2EB77}" srcOrd="14" destOrd="0" presId="urn:microsoft.com/office/officeart/2005/8/layout/bProcess4"/>
    <dgm:cxn modelId="{CB785CFC-84B9-4500-8611-E513472BF84C}" type="presParOf" srcId="{32AF3BF7-A80D-4681-BBD8-3C45C9D2EB77}" destId="{C7A27840-1124-4D62-A99E-FEB6BAF4301D}" srcOrd="0" destOrd="0" presId="urn:microsoft.com/office/officeart/2005/8/layout/bProcess4"/>
    <dgm:cxn modelId="{45B3AE55-BED9-42AE-B1E8-BA65D929714E}" type="presParOf" srcId="{32AF3BF7-A80D-4681-BBD8-3C45C9D2EB77}" destId="{710CD026-A2AD-4C07-ADBE-AFAF5A06372E}" srcOrd="1" destOrd="0" presId="urn:microsoft.com/office/officeart/2005/8/layout/bProcess4"/>
    <dgm:cxn modelId="{DAA7E536-CDD8-4B4D-830F-6305FB38CFFA}" type="presParOf" srcId="{3E36F47B-E2BD-4FEA-A309-094500AEF919}" destId="{0B79D289-6462-4C88-B8D4-44DDAB92B965}" srcOrd="15" destOrd="0" presId="urn:microsoft.com/office/officeart/2005/8/layout/bProcess4"/>
    <dgm:cxn modelId="{0D042B82-50E1-488C-A47F-5AC6FFAC4C9A}" type="presParOf" srcId="{3E36F47B-E2BD-4FEA-A309-094500AEF919}" destId="{5B46EA61-F37D-4B90-93B3-9E36F68CE4FF}" srcOrd="16" destOrd="0" presId="urn:microsoft.com/office/officeart/2005/8/layout/bProcess4"/>
    <dgm:cxn modelId="{4C4A5AC6-6118-40CA-81FE-E2E041E6C013}" type="presParOf" srcId="{5B46EA61-F37D-4B90-93B3-9E36F68CE4FF}" destId="{6CC3EF71-945B-4CA8-A212-0941E628535D}" srcOrd="0" destOrd="0" presId="urn:microsoft.com/office/officeart/2005/8/layout/bProcess4"/>
    <dgm:cxn modelId="{11D8DAA9-9E1D-416E-8140-3F3E9C8B4708}" type="presParOf" srcId="{5B46EA61-F37D-4B90-93B3-9E36F68CE4FF}" destId="{6279F1E7-D37C-4FBE-839A-D0BA9A907766}" srcOrd="1" destOrd="0" presId="urn:microsoft.com/office/officeart/2005/8/layout/bProcess4"/>
    <dgm:cxn modelId="{BD1E16A6-5CFE-42AF-A0B6-0F2929247987}" type="presParOf" srcId="{3E36F47B-E2BD-4FEA-A309-094500AEF919}" destId="{A982B360-17F1-478F-8D92-4192E3310C39}" srcOrd="17" destOrd="0" presId="urn:microsoft.com/office/officeart/2005/8/layout/bProcess4"/>
    <dgm:cxn modelId="{32AE7FDC-8756-4A7D-A7E1-5423736DE6EF}" type="presParOf" srcId="{3E36F47B-E2BD-4FEA-A309-094500AEF919}" destId="{334593AA-A399-4D4F-9B32-6D9D11387B14}" srcOrd="18" destOrd="0" presId="urn:microsoft.com/office/officeart/2005/8/layout/bProcess4"/>
    <dgm:cxn modelId="{7BF0D327-E323-41E3-BA7A-F54AEAEA519E}" type="presParOf" srcId="{334593AA-A399-4D4F-9B32-6D9D11387B14}" destId="{36EC7491-1C42-4590-8983-7F0ABDA61C7F}" srcOrd="0" destOrd="0" presId="urn:microsoft.com/office/officeart/2005/8/layout/bProcess4"/>
    <dgm:cxn modelId="{4A4B47C4-33DC-4F0A-B208-A829408E84BF}" type="presParOf" srcId="{334593AA-A399-4D4F-9B32-6D9D11387B14}" destId="{BEB68D56-C234-480C-974F-7CC59CF74739}" srcOrd="1" destOrd="0" presId="urn:microsoft.com/office/officeart/2005/8/layout/bProcess4"/>
    <dgm:cxn modelId="{A14E4225-1374-4875-806E-A50066CC7E78}" type="presParOf" srcId="{3E36F47B-E2BD-4FEA-A309-094500AEF919}" destId="{E87AC5B0-74F5-473F-8062-E130FF284C05}" srcOrd="19" destOrd="0" presId="urn:microsoft.com/office/officeart/2005/8/layout/bProcess4"/>
    <dgm:cxn modelId="{3B2F2EE0-7DA6-4F70-B86E-1EBA5E9B554B}" type="presParOf" srcId="{3E36F47B-E2BD-4FEA-A309-094500AEF919}" destId="{9E2E7106-6498-4BB6-BEFC-6B2136C3BFBE}" srcOrd="20" destOrd="0" presId="urn:microsoft.com/office/officeart/2005/8/layout/bProcess4"/>
    <dgm:cxn modelId="{828203CD-45C5-41D2-8314-CF51803B13DA}" type="presParOf" srcId="{9E2E7106-6498-4BB6-BEFC-6B2136C3BFBE}" destId="{33F06F98-3C3E-47A1-A427-4F1499AFA002}" srcOrd="0" destOrd="0" presId="urn:microsoft.com/office/officeart/2005/8/layout/bProcess4"/>
    <dgm:cxn modelId="{40A43169-8726-4856-9148-4C6D0B0AB29C}" type="presParOf" srcId="{9E2E7106-6498-4BB6-BEFC-6B2136C3BFBE}" destId="{FFBB1546-9021-47A7-A195-D261CD2D58F0}" srcOrd="1" destOrd="0" presId="urn:microsoft.com/office/officeart/2005/8/layout/bProcess4"/>
    <dgm:cxn modelId="{4CF139BA-35AB-489F-9169-D07F8A051E6A}" type="presParOf" srcId="{3E36F47B-E2BD-4FEA-A309-094500AEF919}" destId="{D6F158FD-5D4C-4CC8-AE1F-850BC2D83D28}" srcOrd="21" destOrd="0" presId="urn:microsoft.com/office/officeart/2005/8/layout/bProcess4"/>
    <dgm:cxn modelId="{A357CF98-E056-4F70-A1B9-96F782D79F6B}" type="presParOf" srcId="{3E36F47B-E2BD-4FEA-A309-094500AEF919}" destId="{3BB44DE7-E5BD-4DBB-BD97-7A10F089F4D5}" srcOrd="22" destOrd="0" presId="urn:microsoft.com/office/officeart/2005/8/layout/bProcess4"/>
    <dgm:cxn modelId="{0FA138C3-ACB9-42CD-8B17-481E8CBF256E}" type="presParOf" srcId="{3BB44DE7-E5BD-4DBB-BD97-7A10F089F4D5}" destId="{0559D167-CB44-4FF5-A1C1-DC055F4A1005}" srcOrd="0" destOrd="0" presId="urn:microsoft.com/office/officeart/2005/8/layout/bProcess4"/>
    <dgm:cxn modelId="{5D658E5B-2029-4D4F-BAA7-2417171EFCE7}" type="presParOf" srcId="{3BB44DE7-E5BD-4DBB-BD97-7A10F089F4D5}" destId="{15758B0C-B7EC-451F-9C65-A3F01A71AD06}" srcOrd="1" destOrd="0" presId="urn:microsoft.com/office/officeart/2005/8/layout/bProcess4"/>
    <dgm:cxn modelId="{332F3A92-FE74-4DB1-AC3D-9E75A7649616}" type="presParOf" srcId="{3E36F47B-E2BD-4FEA-A309-094500AEF919}" destId="{F1FD59F2-6D78-4448-8B59-9D1CA1200EDE}" srcOrd="23" destOrd="0" presId="urn:microsoft.com/office/officeart/2005/8/layout/bProcess4"/>
    <dgm:cxn modelId="{9E0FEA4D-E125-45EB-A438-BCB2A653239A}" type="presParOf" srcId="{3E36F47B-E2BD-4FEA-A309-094500AEF919}" destId="{94F9762D-2646-419C-A0C8-D7A04AC3734E}" srcOrd="24" destOrd="0" presId="urn:microsoft.com/office/officeart/2005/8/layout/bProcess4"/>
    <dgm:cxn modelId="{D16F5D76-001C-4800-BB21-A4EA759B7167}" type="presParOf" srcId="{94F9762D-2646-419C-A0C8-D7A04AC3734E}" destId="{A98C71F6-ED5A-4CC3-872B-7EB7C83628D3}" srcOrd="0" destOrd="0" presId="urn:microsoft.com/office/officeart/2005/8/layout/bProcess4"/>
    <dgm:cxn modelId="{0FC44C14-A6AC-4B5A-8F47-FE953F7743FE}" type="presParOf" srcId="{94F9762D-2646-419C-A0C8-D7A04AC3734E}" destId="{75B0940E-3757-48EE-B15F-4E1BE1995BB1}" srcOrd="1" destOrd="0" presId="urn:microsoft.com/office/officeart/2005/8/layout/bProcess4"/>
    <dgm:cxn modelId="{BA2E19CC-5BCD-4CC7-9322-5F6EF615C3E1}" type="presParOf" srcId="{3E36F47B-E2BD-4FEA-A309-094500AEF919}" destId="{C0689DEE-B923-4CFE-90B3-75CE7FD834AD}" srcOrd="25" destOrd="0" presId="urn:microsoft.com/office/officeart/2005/8/layout/bProcess4"/>
    <dgm:cxn modelId="{C8EFBAA0-3EFB-408D-A07A-29908F8E2BC1}" type="presParOf" srcId="{3E36F47B-E2BD-4FEA-A309-094500AEF919}" destId="{0E641BC8-6B55-4421-BFE2-DEBC3050AC3D}" srcOrd="26" destOrd="0" presId="urn:microsoft.com/office/officeart/2005/8/layout/bProcess4"/>
    <dgm:cxn modelId="{7197C22A-11DA-4F57-BAE8-44239C7D08CD}" type="presParOf" srcId="{0E641BC8-6B55-4421-BFE2-DEBC3050AC3D}" destId="{FE1265B1-25CD-4B5A-AFBF-085E2B8021B5}" srcOrd="0" destOrd="0" presId="urn:microsoft.com/office/officeart/2005/8/layout/bProcess4"/>
    <dgm:cxn modelId="{8C2B0FCA-3CE5-4D54-8C94-D31D64E8DAD1}" type="presParOf" srcId="{0E641BC8-6B55-4421-BFE2-DEBC3050AC3D}" destId="{1BC7C281-A435-4493-9BF1-9E8F2135D5AA}" srcOrd="1" destOrd="0" presId="urn:microsoft.com/office/officeart/2005/8/layout/bProcess4"/>
    <dgm:cxn modelId="{6CC9C4BC-D803-4161-9564-FE5828A38933}" type="presParOf" srcId="{3E36F47B-E2BD-4FEA-A309-094500AEF919}" destId="{2AC745DC-28D6-4B78-B0CE-762FEEB323E3}" srcOrd="27" destOrd="0" presId="urn:microsoft.com/office/officeart/2005/8/layout/bProcess4"/>
    <dgm:cxn modelId="{3EA1DBFC-3129-49D5-B7C0-FAA0186928CD}" type="presParOf" srcId="{3E36F47B-E2BD-4FEA-A309-094500AEF919}" destId="{BFCB4127-A98D-4195-ADF2-CE9143FB464F}" srcOrd="28" destOrd="0" presId="urn:microsoft.com/office/officeart/2005/8/layout/bProcess4"/>
    <dgm:cxn modelId="{E8970099-1BE5-4A57-9C79-FB20425292FD}" type="presParOf" srcId="{BFCB4127-A98D-4195-ADF2-CE9143FB464F}" destId="{385CD50D-FB4E-4B12-A925-18CAFF286442}" srcOrd="0" destOrd="0" presId="urn:microsoft.com/office/officeart/2005/8/layout/bProcess4"/>
    <dgm:cxn modelId="{F6B0F6DA-2010-4C85-B4D2-123C38069C44}" type="presParOf" srcId="{BFCB4127-A98D-4195-ADF2-CE9143FB464F}" destId="{2CE96F26-6C00-4B4B-B136-EC88FFCBF279}" srcOrd="1" destOrd="0" presId="urn:microsoft.com/office/officeart/2005/8/layout/bProcess4"/>
    <dgm:cxn modelId="{1CAB6779-CE3A-4920-B19D-FE0823C079E6}" type="presParOf" srcId="{3E36F47B-E2BD-4FEA-A309-094500AEF919}" destId="{AA203ED9-8B71-46D0-A998-B12147EB09ED}" srcOrd="29" destOrd="0" presId="urn:microsoft.com/office/officeart/2005/8/layout/bProcess4"/>
    <dgm:cxn modelId="{B3D54CAC-3C07-45C5-8956-2BC4051C704C}" type="presParOf" srcId="{3E36F47B-E2BD-4FEA-A309-094500AEF919}" destId="{F6E9875C-BFE6-44A2-A47E-EBECCEFCDEB6}" srcOrd="30" destOrd="0" presId="urn:microsoft.com/office/officeart/2005/8/layout/bProcess4"/>
    <dgm:cxn modelId="{A31F115B-6B18-4142-BE37-05177E9420D5}" type="presParOf" srcId="{F6E9875C-BFE6-44A2-A47E-EBECCEFCDEB6}" destId="{7E086F02-4A4A-406A-BCF5-9400626B92BD}" srcOrd="0" destOrd="0" presId="urn:microsoft.com/office/officeart/2005/8/layout/bProcess4"/>
    <dgm:cxn modelId="{63AB1643-4AD2-440F-9354-4BBA3FD4809E}" type="presParOf" srcId="{F6E9875C-BFE6-44A2-A47E-EBECCEFCDEB6}" destId="{3BC2C7A9-A8DC-4F68-BFDA-91EBF7220E4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63867-C057-4EED-A51C-76969434460C}"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3A1B4C6A-9F55-4C7A-9D09-79AAA9C86F2B}">
      <dgm:prSet phldrT="[Text]" custT="1"/>
      <dgm:spPr/>
      <dgm:t>
        <a:bodyPr/>
        <a:lstStyle/>
        <a:p>
          <a:r>
            <a:rPr lang="en-US" sz="2400" b="1" kern="1200" baseline="0" dirty="0">
              <a:ln w="1905"/>
              <a:solidFill>
                <a:srgbClr val="0095B8"/>
              </a:solidFill>
              <a:effectLst>
                <a:innerShdw blurRad="69850" dist="43180" dir="5400000">
                  <a:srgbClr val="000000">
                    <a:alpha val="65000"/>
                  </a:srgbClr>
                </a:innerShdw>
              </a:effectLst>
              <a:latin typeface="+mn-lt"/>
              <a:ea typeface="+mn-ea"/>
              <a:cs typeface="+mn-cs"/>
            </a:rPr>
            <a:t>Club</a:t>
          </a:r>
          <a:r>
            <a:rPr lang="en-US" sz="2400" kern="1200" dirty="0"/>
            <a:t> </a:t>
          </a:r>
          <a:r>
            <a:rPr lang="en-US" sz="2400" b="1" kern="1200" baseline="0" dirty="0">
              <a:ln w="1905"/>
              <a:solidFill>
                <a:srgbClr val="0095B8"/>
              </a:solidFill>
              <a:effectLst>
                <a:innerShdw blurRad="69850" dist="43180" dir="5400000">
                  <a:srgbClr val="000000">
                    <a:alpha val="65000"/>
                  </a:srgbClr>
                </a:innerShdw>
              </a:effectLst>
              <a:latin typeface="Calibri"/>
              <a:ea typeface="+mn-ea"/>
              <a:cs typeface="+mn-cs"/>
            </a:rPr>
            <a:t>Accounting</a:t>
          </a:r>
        </a:p>
      </dgm:t>
    </dgm:pt>
    <dgm:pt modelId="{F974E61F-AAE6-45B6-AD27-6A60E3F59C7D}" type="parTrans" cxnId="{6EA01C90-ECBC-4C41-B92A-7C9036EB3B18}">
      <dgm:prSet/>
      <dgm:spPr/>
      <dgm:t>
        <a:bodyPr/>
        <a:lstStyle/>
        <a:p>
          <a:endParaRPr lang="en-US"/>
        </a:p>
      </dgm:t>
    </dgm:pt>
    <dgm:pt modelId="{E5CCA241-D6A1-4E0C-B188-FB767FB29461}" type="sibTrans" cxnId="{6EA01C90-ECBC-4C41-B92A-7C9036EB3B18}">
      <dgm:prSet/>
      <dgm:spPr/>
      <dgm:t>
        <a:bodyPr/>
        <a:lstStyle/>
        <a:p>
          <a:endParaRPr lang="en-US"/>
        </a:p>
      </dgm:t>
    </dgm:pt>
    <dgm:pt modelId="{1AB01D04-E4E5-450F-96D4-526A9C919DD3}">
      <dgm:prSet phldrT="[Text]" custT="1"/>
      <dgm:spPr/>
      <dgm:t>
        <a:bodyPr/>
        <a:lstStyle/>
        <a:p>
          <a:r>
            <a:rPr lang="en-US" sz="1800" dirty="0"/>
            <a:t>Accounts Payable Clerk</a:t>
          </a:r>
        </a:p>
      </dgm:t>
    </dgm:pt>
    <dgm:pt modelId="{D0F29144-D726-44B7-B1D2-B7D6C32E0904}" type="parTrans" cxnId="{9956AE8D-EE83-4915-9409-A7E9AADDC135}">
      <dgm:prSet/>
      <dgm:spPr/>
      <dgm:t>
        <a:bodyPr/>
        <a:lstStyle/>
        <a:p>
          <a:endParaRPr lang="en-US"/>
        </a:p>
      </dgm:t>
    </dgm:pt>
    <dgm:pt modelId="{78A1422D-5318-4375-8EDC-735DDA62B8E6}" type="sibTrans" cxnId="{9956AE8D-EE83-4915-9409-A7E9AADDC135}">
      <dgm:prSet/>
      <dgm:spPr/>
      <dgm:t>
        <a:bodyPr/>
        <a:lstStyle/>
        <a:p>
          <a:endParaRPr lang="en-US"/>
        </a:p>
      </dgm:t>
    </dgm:pt>
    <dgm:pt modelId="{7A340FD0-2435-46D6-AB30-C2B4802A4B29}">
      <dgm:prSet phldrT="[Text]" custT="1"/>
      <dgm:spPr/>
      <dgm:t>
        <a:bodyPr/>
        <a:lstStyle/>
        <a:p>
          <a:r>
            <a:rPr lang="en-US" sz="2400" b="1" kern="1200" baseline="0" dirty="0">
              <a:ln w="1905"/>
              <a:solidFill>
                <a:srgbClr val="0095B8"/>
              </a:solidFill>
              <a:effectLst>
                <a:innerShdw blurRad="69850" dist="43180" dir="5400000">
                  <a:srgbClr val="000000">
                    <a:alpha val="65000"/>
                  </a:srgbClr>
                </a:innerShdw>
              </a:effectLst>
              <a:latin typeface="Calibri"/>
              <a:ea typeface="+mn-ea"/>
              <a:cs typeface="+mn-cs"/>
            </a:rPr>
            <a:t>Lodging</a:t>
          </a:r>
          <a:r>
            <a:rPr lang="en-US" sz="2400" kern="1200" dirty="0"/>
            <a:t> </a:t>
          </a:r>
          <a:r>
            <a:rPr lang="en-US" sz="2400" b="1" kern="1200" baseline="0" dirty="0">
              <a:ln w="1905"/>
              <a:solidFill>
                <a:srgbClr val="0095B8"/>
              </a:solidFill>
              <a:effectLst>
                <a:innerShdw blurRad="69850" dist="43180" dir="5400000">
                  <a:srgbClr val="000000">
                    <a:alpha val="65000"/>
                  </a:srgbClr>
                </a:innerShdw>
              </a:effectLst>
              <a:latin typeface="Calibri"/>
              <a:ea typeface="+mn-ea"/>
              <a:cs typeface="+mn-cs"/>
            </a:rPr>
            <a:t>Accounting</a:t>
          </a:r>
        </a:p>
      </dgm:t>
    </dgm:pt>
    <dgm:pt modelId="{55F2A71E-84F7-4342-9FB8-85A6E1DE869D}" type="parTrans" cxnId="{2767C655-1F82-4AD2-ACD6-3D6B2842CC22}">
      <dgm:prSet/>
      <dgm:spPr/>
      <dgm:t>
        <a:bodyPr/>
        <a:lstStyle/>
        <a:p>
          <a:endParaRPr lang="en-US"/>
        </a:p>
      </dgm:t>
    </dgm:pt>
    <dgm:pt modelId="{8C314838-D233-44BF-9E46-DBD718A1A34B}" type="sibTrans" cxnId="{2767C655-1F82-4AD2-ACD6-3D6B2842CC22}">
      <dgm:prSet/>
      <dgm:spPr/>
      <dgm:t>
        <a:bodyPr/>
        <a:lstStyle/>
        <a:p>
          <a:endParaRPr lang="en-US"/>
        </a:p>
      </dgm:t>
    </dgm:pt>
    <dgm:pt modelId="{47793AFA-934A-4B87-9051-D3326FC898B8}">
      <dgm:prSet phldrT="[Text]" custT="1"/>
      <dgm:spPr/>
      <dgm:t>
        <a:bodyPr/>
        <a:lstStyle/>
        <a:p>
          <a:r>
            <a:rPr lang="en-US" sz="1800" dirty="0"/>
            <a:t>Accounts Payable Manager</a:t>
          </a:r>
        </a:p>
      </dgm:t>
    </dgm:pt>
    <dgm:pt modelId="{2674CB2E-A94E-4285-988C-A27CAC6E0D19}" type="parTrans" cxnId="{B3D80D71-88AD-4143-9814-3FD8A45E8682}">
      <dgm:prSet/>
      <dgm:spPr/>
      <dgm:t>
        <a:bodyPr/>
        <a:lstStyle/>
        <a:p>
          <a:endParaRPr lang="en-US"/>
        </a:p>
      </dgm:t>
    </dgm:pt>
    <dgm:pt modelId="{35661964-1F33-4BBB-9333-59D0D1D6AA44}" type="sibTrans" cxnId="{B3D80D71-88AD-4143-9814-3FD8A45E8682}">
      <dgm:prSet/>
      <dgm:spPr/>
      <dgm:t>
        <a:bodyPr/>
        <a:lstStyle/>
        <a:p>
          <a:endParaRPr lang="en-US"/>
        </a:p>
      </dgm:t>
    </dgm:pt>
    <dgm:pt modelId="{4911574E-45F2-46C2-A727-D76D37B39232}">
      <dgm:prSet custT="1"/>
      <dgm:spPr/>
      <dgm:t>
        <a:bodyPr/>
        <a:lstStyle/>
        <a:p>
          <a:r>
            <a:rPr lang="en-US" sz="1800" dirty="0"/>
            <a:t>Accounts Receivable Manager</a:t>
          </a:r>
        </a:p>
      </dgm:t>
    </dgm:pt>
    <dgm:pt modelId="{010E6AB2-0A35-4FD4-B4AC-C52A3CFA0C30}" type="parTrans" cxnId="{C5DB3E5C-2BF3-4CF1-9EE2-0E902BF1A5DF}">
      <dgm:prSet/>
      <dgm:spPr/>
      <dgm:t>
        <a:bodyPr/>
        <a:lstStyle/>
        <a:p>
          <a:endParaRPr lang="en-US"/>
        </a:p>
      </dgm:t>
    </dgm:pt>
    <dgm:pt modelId="{1E78C076-4982-42E7-A32A-A0D2E91E0C7C}" type="sibTrans" cxnId="{C5DB3E5C-2BF3-4CF1-9EE2-0E902BF1A5DF}">
      <dgm:prSet/>
      <dgm:spPr/>
      <dgm:t>
        <a:bodyPr/>
        <a:lstStyle/>
        <a:p>
          <a:endParaRPr lang="en-US"/>
        </a:p>
      </dgm:t>
    </dgm:pt>
    <dgm:pt modelId="{0D459971-3D0E-435D-8861-1E5804F30FA7}">
      <dgm:prSet custT="1"/>
      <dgm:spPr/>
      <dgm:t>
        <a:bodyPr/>
        <a:lstStyle/>
        <a:p>
          <a:r>
            <a:rPr lang="en-US" sz="1800" dirty="0"/>
            <a:t>Assistant Controller</a:t>
          </a:r>
        </a:p>
      </dgm:t>
    </dgm:pt>
    <dgm:pt modelId="{606AD67B-3CCE-4459-9C8E-87F66270C2EC}" type="parTrans" cxnId="{D1E1EC7D-FCB9-40A3-AA6C-5A4AAEFE4A52}">
      <dgm:prSet/>
      <dgm:spPr/>
      <dgm:t>
        <a:bodyPr/>
        <a:lstStyle/>
        <a:p>
          <a:endParaRPr lang="en-US"/>
        </a:p>
      </dgm:t>
    </dgm:pt>
    <dgm:pt modelId="{F3F79903-3855-4761-9A87-472E2CF0E5AA}" type="sibTrans" cxnId="{D1E1EC7D-FCB9-40A3-AA6C-5A4AAEFE4A52}">
      <dgm:prSet/>
      <dgm:spPr/>
      <dgm:t>
        <a:bodyPr/>
        <a:lstStyle/>
        <a:p>
          <a:endParaRPr lang="en-US"/>
        </a:p>
      </dgm:t>
    </dgm:pt>
    <dgm:pt modelId="{3D94C58F-4F18-4B8A-BE0B-EB3178CA6E22}">
      <dgm:prSet custT="1"/>
      <dgm:spPr/>
      <dgm:t>
        <a:bodyPr/>
        <a:lstStyle/>
        <a:p>
          <a:r>
            <a:rPr lang="en-US" sz="1800" dirty="0"/>
            <a:t>Assistant Director of Finance</a:t>
          </a:r>
        </a:p>
      </dgm:t>
    </dgm:pt>
    <dgm:pt modelId="{C9267C75-24AC-4AD2-8C2F-5AF1DDCEE1B4}" type="parTrans" cxnId="{05E56C5E-F778-4BE8-BE61-040EDD315C69}">
      <dgm:prSet/>
      <dgm:spPr/>
      <dgm:t>
        <a:bodyPr/>
        <a:lstStyle/>
        <a:p>
          <a:endParaRPr lang="en-US"/>
        </a:p>
      </dgm:t>
    </dgm:pt>
    <dgm:pt modelId="{B9423B09-60C1-4F5C-8979-9B2434DFC75D}" type="sibTrans" cxnId="{05E56C5E-F778-4BE8-BE61-040EDD315C69}">
      <dgm:prSet/>
      <dgm:spPr/>
      <dgm:t>
        <a:bodyPr/>
        <a:lstStyle/>
        <a:p>
          <a:endParaRPr lang="en-US"/>
        </a:p>
      </dgm:t>
    </dgm:pt>
    <dgm:pt modelId="{D43CC9BF-0C00-4C6D-86C5-C4504F3B445E}">
      <dgm:prSet custT="1"/>
      <dgm:spPr/>
      <dgm:t>
        <a:bodyPr/>
        <a:lstStyle/>
        <a:p>
          <a:r>
            <a:rPr lang="en-US" sz="1800" dirty="0"/>
            <a:t>Chief Financial Officer</a:t>
          </a:r>
        </a:p>
      </dgm:t>
    </dgm:pt>
    <dgm:pt modelId="{79A4E606-EB7A-4967-B26A-BA291B9B3D15}" type="parTrans" cxnId="{8E4EBBCE-93F2-41B7-BCB0-589FC8F78484}">
      <dgm:prSet/>
      <dgm:spPr/>
      <dgm:t>
        <a:bodyPr/>
        <a:lstStyle/>
        <a:p>
          <a:endParaRPr lang="en-US"/>
        </a:p>
      </dgm:t>
    </dgm:pt>
    <dgm:pt modelId="{B9B4A486-0673-4006-9D1D-16BA4A3D9F50}" type="sibTrans" cxnId="{8E4EBBCE-93F2-41B7-BCB0-589FC8F78484}">
      <dgm:prSet/>
      <dgm:spPr/>
      <dgm:t>
        <a:bodyPr/>
        <a:lstStyle/>
        <a:p>
          <a:endParaRPr lang="en-US"/>
        </a:p>
      </dgm:t>
    </dgm:pt>
    <dgm:pt modelId="{0FB8BF33-2D58-4095-A047-2EECB9EDE3F2}">
      <dgm:prSet custT="1"/>
      <dgm:spPr/>
      <dgm:t>
        <a:bodyPr/>
        <a:lstStyle/>
        <a:p>
          <a:r>
            <a:rPr lang="en-US" sz="1800" dirty="0"/>
            <a:t>Controller</a:t>
          </a:r>
        </a:p>
      </dgm:t>
    </dgm:pt>
    <dgm:pt modelId="{0F36CCFE-88C6-4D39-98AC-C6A8D130D947}" type="parTrans" cxnId="{F755EAF1-46C8-4BFA-B96C-257E5B47F52C}">
      <dgm:prSet/>
      <dgm:spPr/>
      <dgm:t>
        <a:bodyPr/>
        <a:lstStyle/>
        <a:p>
          <a:endParaRPr lang="en-US"/>
        </a:p>
      </dgm:t>
    </dgm:pt>
    <dgm:pt modelId="{D0EFAD01-8381-498E-99A3-B927B2017527}" type="sibTrans" cxnId="{F755EAF1-46C8-4BFA-B96C-257E5B47F52C}">
      <dgm:prSet/>
      <dgm:spPr/>
      <dgm:t>
        <a:bodyPr/>
        <a:lstStyle/>
        <a:p>
          <a:endParaRPr lang="en-US"/>
        </a:p>
      </dgm:t>
    </dgm:pt>
    <dgm:pt modelId="{04D71B23-B0E0-4D03-9472-035CF9C81BE8}">
      <dgm:prSet custT="1"/>
      <dgm:spPr/>
      <dgm:t>
        <a:bodyPr/>
        <a:lstStyle/>
        <a:p>
          <a:r>
            <a:rPr lang="en-US" sz="1800" dirty="0"/>
            <a:t>Corporate Controller</a:t>
          </a:r>
        </a:p>
      </dgm:t>
    </dgm:pt>
    <dgm:pt modelId="{9E4257E4-6B0B-454F-BA69-A0246A54573C}" type="parTrans" cxnId="{868531A6-0156-4FA0-B372-17E41E8D3E1A}">
      <dgm:prSet/>
      <dgm:spPr/>
      <dgm:t>
        <a:bodyPr/>
        <a:lstStyle/>
        <a:p>
          <a:endParaRPr lang="en-US"/>
        </a:p>
      </dgm:t>
    </dgm:pt>
    <dgm:pt modelId="{6A9784B1-6238-4EC1-A44C-8FE318151F43}" type="sibTrans" cxnId="{868531A6-0156-4FA0-B372-17E41E8D3E1A}">
      <dgm:prSet/>
      <dgm:spPr/>
      <dgm:t>
        <a:bodyPr/>
        <a:lstStyle/>
        <a:p>
          <a:endParaRPr lang="en-US"/>
        </a:p>
      </dgm:t>
    </dgm:pt>
    <dgm:pt modelId="{1CB2478D-06F8-43D0-B77C-A2CD19F87720}">
      <dgm:prSet custT="1"/>
      <dgm:spPr/>
      <dgm:t>
        <a:bodyPr/>
        <a:lstStyle/>
        <a:p>
          <a:r>
            <a:rPr lang="en-US" sz="1800" dirty="0"/>
            <a:t>Director of Finance</a:t>
          </a:r>
        </a:p>
      </dgm:t>
    </dgm:pt>
    <dgm:pt modelId="{EBC42C05-943E-48CA-B6B6-24D82AEBEFB8}" type="parTrans" cxnId="{14E7A37F-60ED-49BC-9016-5B3F27B56FDB}">
      <dgm:prSet/>
      <dgm:spPr/>
      <dgm:t>
        <a:bodyPr/>
        <a:lstStyle/>
        <a:p>
          <a:endParaRPr lang="en-US"/>
        </a:p>
      </dgm:t>
    </dgm:pt>
    <dgm:pt modelId="{A4FD35FB-B02C-4404-B239-DB938F60E421}" type="sibTrans" cxnId="{14E7A37F-60ED-49BC-9016-5B3F27B56FDB}">
      <dgm:prSet/>
      <dgm:spPr/>
      <dgm:t>
        <a:bodyPr/>
        <a:lstStyle/>
        <a:p>
          <a:endParaRPr lang="en-US"/>
        </a:p>
      </dgm:t>
    </dgm:pt>
    <dgm:pt modelId="{9F858268-9812-4332-B113-266DCED5B9EB}">
      <dgm:prSet custT="1"/>
      <dgm:spPr/>
      <dgm:t>
        <a:bodyPr/>
        <a:lstStyle/>
        <a:p>
          <a:r>
            <a:rPr lang="en-US" sz="1800" dirty="0"/>
            <a:t>Internal Auditor</a:t>
          </a:r>
        </a:p>
      </dgm:t>
    </dgm:pt>
    <dgm:pt modelId="{B22E1B5D-AFDE-4BD9-810D-98ABFB8DFCE8}" type="parTrans" cxnId="{2E15E258-17B5-4F38-BF05-E9E812D45DAA}">
      <dgm:prSet/>
      <dgm:spPr/>
      <dgm:t>
        <a:bodyPr/>
        <a:lstStyle/>
        <a:p>
          <a:endParaRPr lang="en-US"/>
        </a:p>
      </dgm:t>
    </dgm:pt>
    <dgm:pt modelId="{3139F78A-ED9B-44C5-A267-F9DEA2296F21}" type="sibTrans" cxnId="{2E15E258-17B5-4F38-BF05-E9E812D45DAA}">
      <dgm:prSet/>
      <dgm:spPr/>
      <dgm:t>
        <a:bodyPr/>
        <a:lstStyle/>
        <a:p>
          <a:endParaRPr lang="en-US"/>
        </a:p>
      </dgm:t>
    </dgm:pt>
    <dgm:pt modelId="{72E16B64-87A8-47A2-A2FF-11A3B24F28AA}">
      <dgm:prSet custT="1"/>
      <dgm:spPr/>
      <dgm:t>
        <a:bodyPr/>
        <a:lstStyle/>
        <a:p>
          <a:r>
            <a:rPr lang="en-US" sz="1800" dirty="0"/>
            <a:t>Regional Controller</a:t>
          </a:r>
        </a:p>
      </dgm:t>
    </dgm:pt>
    <dgm:pt modelId="{3FE9731F-9E79-4856-A84E-C4F117B98622}" type="parTrans" cxnId="{7F6A88DA-B8AA-4BAF-BCCE-0205F4DFF25B}">
      <dgm:prSet/>
      <dgm:spPr/>
      <dgm:t>
        <a:bodyPr/>
        <a:lstStyle/>
        <a:p>
          <a:endParaRPr lang="en-US"/>
        </a:p>
      </dgm:t>
    </dgm:pt>
    <dgm:pt modelId="{2B4FF3E9-2CD8-47C3-8E2A-16996FB9C5EB}" type="sibTrans" cxnId="{7F6A88DA-B8AA-4BAF-BCCE-0205F4DFF25B}">
      <dgm:prSet/>
      <dgm:spPr/>
      <dgm:t>
        <a:bodyPr/>
        <a:lstStyle/>
        <a:p>
          <a:endParaRPr lang="en-US"/>
        </a:p>
      </dgm:t>
    </dgm:pt>
    <dgm:pt modelId="{801FC15F-C2C2-4710-9BE8-3E73DB9F80A6}">
      <dgm:prSet custT="1"/>
      <dgm:spPr/>
      <dgm:t>
        <a:bodyPr/>
        <a:lstStyle/>
        <a:p>
          <a:r>
            <a:rPr lang="en-US" sz="1800" dirty="0"/>
            <a:t>Staff Accountant</a:t>
          </a:r>
        </a:p>
      </dgm:t>
    </dgm:pt>
    <dgm:pt modelId="{2F65FAA5-29C9-4E72-BED3-56A7151076BE}" type="parTrans" cxnId="{A130E3F9-614B-428E-97B0-1D5D395A0334}">
      <dgm:prSet/>
      <dgm:spPr/>
      <dgm:t>
        <a:bodyPr/>
        <a:lstStyle/>
        <a:p>
          <a:endParaRPr lang="en-US"/>
        </a:p>
      </dgm:t>
    </dgm:pt>
    <dgm:pt modelId="{29EE35BB-271A-4693-8994-490F3147DE62}" type="sibTrans" cxnId="{A130E3F9-614B-428E-97B0-1D5D395A0334}">
      <dgm:prSet/>
      <dgm:spPr/>
      <dgm:t>
        <a:bodyPr/>
        <a:lstStyle/>
        <a:p>
          <a:endParaRPr lang="en-US"/>
        </a:p>
      </dgm:t>
    </dgm:pt>
    <dgm:pt modelId="{EA60725B-F9D8-4C85-8D0A-5A26C298D552}">
      <dgm:prSet custT="1"/>
      <dgm:spPr/>
      <dgm:t>
        <a:bodyPr/>
        <a:lstStyle/>
        <a:p>
          <a:r>
            <a:rPr lang="en-US" sz="1800" dirty="0"/>
            <a:t>Vice President of Finance</a:t>
          </a:r>
        </a:p>
      </dgm:t>
    </dgm:pt>
    <dgm:pt modelId="{1D13E165-897F-4039-A11F-A1BF5CBCD7D6}" type="parTrans" cxnId="{D38EBB8B-AECC-45A1-BF83-32E5714D0FC5}">
      <dgm:prSet/>
      <dgm:spPr/>
      <dgm:t>
        <a:bodyPr/>
        <a:lstStyle/>
        <a:p>
          <a:endParaRPr lang="en-US"/>
        </a:p>
      </dgm:t>
    </dgm:pt>
    <dgm:pt modelId="{7BD5C6FD-9C00-45DA-B1DD-43A119CE6994}" type="sibTrans" cxnId="{D38EBB8B-AECC-45A1-BF83-32E5714D0FC5}">
      <dgm:prSet/>
      <dgm:spPr/>
      <dgm:t>
        <a:bodyPr/>
        <a:lstStyle/>
        <a:p>
          <a:endParaRPr lang="en-US"/>
        </a:p>
      </dgm:t>
    </dgm:pt>
    <dgm:pt modelId="{61F7F0EF-BB1F-45ED-8E47-1ACA404F7943}">
      <dgm:prSet custT="1"/>
      <dgm:spPr/>
      <dgm:t>
        <a:bodyPr/>
        <a:lstStyle/>
        <a:p>
          <a:r>
            <a:rPr lang="en-US" sz="1800" dirty="0"/>
            <a:t>Accounts Receivable Clerk</a:t>
          </a:r>
        </a:p>
      </dgm:t>
    </dgm:pt>
    <dgm:pt modelId="{AD21096C-3A1F-442F-9F10-76A21F1C2E18}" type="parTrans" cxnId="{AF8BEA99-90C2-4742-929C-E25FD47882D0}">
      <dgm:prSet/>
      <dgm:spPr/>
      <dgm:t>
        <a:bodyPr/>
        <a:lstStyle/>
        <a:p>
          <a:endParaRPr lang="en-US"/>
        </a:p>
      </dgm:t>
    </dgm:pt>
    <dgm:pt modelId="{60CCD779-8E9F-4773-A073-DC1CD6F9C9EB}" type="sibTrans" cxnId="{AF8BEA99-90C2-4742-929C-E25FD47882D0}">
      <dgm:prSet/>
      <dgm:spPr/>
      <dgm:t>
        <a:bodyPr/>
        <a:lstStyle/>
        <a:p>
          <a:endParaRPr lang="en-US"/>
        </a:p>
      </dgm:t>
    </dgm:pt>
    <dgm:pt modelId="{E1D29D56-DD3F-4006-94D6-B37DB94B398A}">
      <dgm:prSet custT="1"/>
      <dgm:spPr/>
      <dgm:t>
        <a:bodyPr/>
        <a:lstStyle/>
        <a:p>
          <a:r>
            <a:rPr lang="en-US" sz="1800" dirty="0"/>
            <a:t>Assistant Controller</a:t>
          </a:r>
        </a:p>
      </dgm:t>
    </dgm:pt>
    <dgm:pt modelId="{9E9CD6CB-2A97-4BB2-8A6D-540540AA84C0}" type="parTrans" cxnId="{906D175D-22DF-48B8-8554-9F5EC56AE5E5}">
      <dgm:prSet/>
      <dgm:spPr/>
      <dgm:t>
        <a:bodyPr/>
        <a:lstStyle/>
        <a:p>
          <a:endParaRPr lang="en-US"/>
        </a:p>
      </dgm:t>
    </dgm:pt>
    <dgm:pt modelId="{04AF3419-CA26-428F-A840-6E0EA992D96B}" type="sibTrans" cxnId="{906D175D-22DF-48B8-8554-9F5EC56AE5E5}">
      <dgm:prSet/>
      <dgm:spPr/>
      <dgm:t>
        <a:bodyPr/>
        <a:lstStyle/>
        <a:p>
          <a:endParaRPr lang="en-US"/>
        </a:p>
      </dgm:t>
    </dgm:pt>
    <dgm:pt modelId="{DA71C600-B426-49B0-87F5-A4DFBA43F780}">
      <dgm:prSet custT="1"/>
      <dgm:spPr/>
      <dgm:t>
        <a:bodyPr/>
        <a:lstStyle/>
        <a:p>
          <a:r>
            <a:rPr lang="en-US" sz="1800" dirty="0"/>
            <a:t>Bookkeeper</a:t>
          </a:r>
        </a:p>
      </dgm:t>
    </dgm:pt>
    <dgm:pt modelId="{A6693079-72C6-4077-8051-29E075863BEB}" type="parTrans" cxnId="{0B4EDB7A-2D96-4B3A-BC1A-5EB864D30B75}">
      <dgm:prSet/>
      <dgm:spPr/>
      <dgm:t>
        <a:bodyPr/>
        <a:lstStyle/>
        <a:p>
          <a:endParaRPr lang="en-US"/>
        </a:p>
      </dgm:t>
    </dgm:pt>
    <dgm:pt modelId="{BB614ED8-78BB-44BB-B83A-427C5D87B15A}" type="sibTrans" cxnId="{0B4EDB7A-2D96-4B3A-BC1A-5EB864D30B75}">
      <dgm:prSet/>
      <dgm:spPr/>
      <dgm:t>
        <a:bodyPr/>
        <a:lstStyle/>
        <a:p>
          <a:endParaRPr lang="en-US"/>
        </a:p>
      </dgm:t>
    </dgm:pt>
    <dgm:pt modelId="{FF09D9D5-040C-4C62-8E93-F06BE17A6D45}">
      <dgm:prSet custT="1"/>
      <dgm:spPr/>
      <dgm:t>
        <a:bodyPr/>
        <a:lstStyle/>
        <a:p>
          <a:r>
            <a:rPr lang="en-US" sz="1800" dirty="0"/>
            <a:t>Controller</a:t>
          </a:r>
        </a:p>
      </dgm:t>
    </dgm:pt>
    <dgm:pt modelId="{A991BDFB-69C3-4DD5-A763-1274BCF7E9CB}" type="parTrans" cxnId="{093C033B-255B-43EB-9CA3-468292898934}">
      <dgm:prSet/>
      <dgm:spPr/>
      <dgm:t>
        <a:bodyPr/>
        <a:lstStyle/>
        <a:p>
          <a:endParaRPr lang="en-US"/>
        </a:p>
      </dgm:t>
    </dgm:pt>
    <dgm:pt modelId="{98AEB7ED-ACF9-4D0B-BE1E-850EFB7087E0}" type="sibTrans" cxnId="{093C033B-255B-43EB-9CA3-468292898934}">
      <dgm:prSet/>
      <dgm:spPr/>
      <dgm:t>
        <a:bodyPr/>
        <a:lstStyle/>
        <a:p>
          <a:endParaRPr lang="en-US"/>
        </a:p>
      </dgm:t>
    </dgm:pt>
    <dgm:pt modelId="{83710AD8-3019-4F88-BDE4-E8E3D4E8A559}">
      <dgm:prSet custT="1"/>
      <dgm:spPr/>
      <dgm:t>
        <a:bodyPr/>
        <a:lstStyle/>
        <a:p>
          <a:r>
            <a:rPr lang="en-US" sz="1800" dirty="0"/>
            <a:t>Chief Financial Officer</a:t>
          </a:r>
        </a:p>
      </dgm:t>
    </dgm:pt>
    <dgm:pt modelId="{A9AF0002-9407-463B-B826-316939DADB76}" type="parTrans" cxnId="{FFC0BAF7-6DAC-4A0D-8F64-F73531B86867}">
      <dgm:prSet/>
      <dgm:spPr/>
      <dgm:t>
        <a:bodyPr/>
        <a:lstStyle/>
        <a:p>
          <a:endParaRPr lang="en-US"/>
        </a:p>
      </dgm:t>
    </dgm:pt>
    <dgm:pt modelId="{F8AE9E95-DCD4-44AE-AA20-029DB212F1EA}" type="sibTrans" cxnId="{FFC0BAF7-6DAC-4A0D-8F64-F73531B86867}">
      <dgm:prSet/>
      <dgm:spPr/>
      <dgm:t>
        <a:bodyPr/>
        <a:lstStyle/>
        <a:p>
          <a:endParaRPr lang="en-US"/>
        </a:p>
      </dgm:t>
    </dgm:pt>
    <dgm:pt modelId="{09C78909-B984-4A23-BDDF-B24CCCF3CA09}">
      <dgm:prSet custT="1"/>
      <dgm:spPr/>
      <dgm:t>
        <a:bodyPr/>
        <a:lstStyle/>
        <a:p>
          <a:r>
            <a:rPr lang="en-US" sz="1800" dirty="0"/>
            <a:t>Payroll Clerk</a:t>
          </a:r>
        </a:p>
      </dgm:t>
    </dgm:pt>
    <dgm:pt modelId="{96A50771-46C1-43F0-8D3A-C8D8B69D9233}" type="parTrans" cxnId="{5E14FDD1-C71F-4FAF-B0C8-178DFFD36264}">
      <dgm:prSet/>
      <dgm:spPr/>
      <dgm:t>
        <a:bodyPr/>
        <a:lstStyle/>
        <a:p>
          <a:endParaRPr lang="en-US"/>
        </a:p>
      </dgm:t>
    </dgm:pt>
    <dgm:pt modelId="{1278F254-42D2-4613-B61A-E324D664F4F1}" type="sibTrans" cxnId="{5E14FDD1-C71F-4FAF-B0C8-178DFFD36264}">
      <dgm:prSet/>
      <dgm:spPr/>
      <dgm:t>
        <a:bodyPr/>
        <a:lstStyle/>
        <a:p>
          <a:endParaRPr lang="en-US"/>
        </a:p>
      </dgm:t>
    </dgm:pt>
    <dgm:pt modelId="{28068E9F-D1F3-4DBC-9DDB-FBDBD7D34A6A}">
      <dgm:prSet custT="1"/>
      <dgm:spPr/>
      <dgm:t>
        <a:bodyPr/>
        <a:lstStyle/>
        <a:p>
          <a:r>
            <a:rPr lang="en-US" sz="1800" dirty="0"/>
            <a:t>Receiving and Storeroom Clerk</a:t>
          </a:r>
        </a:p>
      </dgm:t>
    </dgm:pt>
    <dgm:pt modelId="{3FA5FB58-9049-41AA-8A6C-56571677FD7A}" type="parTrans" cxnId="{A7F45355-D3D9-4C24-A813-B13D1A750665}">
      <dgm:prSet/>
      <dgm:spPr/>
      <dgm:t>
        <a:bodyPr/>
        <a:lstStyle/>
        <a:p>
          <a:endParaRPr lang="en-US"/>
        </a:p>
      </dgm:t>
    </dgm:pt>
    <dgm:pt modelId="{08B5576D-FE8B-48A1-876B-9798050D4599}" type="sibTrans" cxnId="{A7F45355-D3D9-4C24-A813-B13D1A750665}">
      <dgm:prSet/>
      <dgm:spPr/>
      <dgm:t>
        <a:bodyPr/>
        <a:lstStyle/>
        <a:p>
          <a:endParaRPr lang="en-US"/>
        </a:p>
      </dgm:t>
    </dgm:pt>
    <dgm:pt modelId="{62F0F55B-2651-4F02-934A-EFB9A6081391}">
      <dgm:prSet custT="1"/>
      <dgm:spPr/>
      <dgm:t>
        <a:bodyPr/>
        <a:lstStyle/>
        <a:p>
          <a:endParaRPr lang="en-US" sz="1800" dirty="0"/>
        </a:p>
      </dgm:t>
    </dgm:pt>
    <dgm:pt modelId="{DF89FE27-ACF2-4B3E-9706-81BCCA57556F}" type="parTrans" cxnId="{23755492-FC88-4E75-890B-657824B376A7}">
      <dgm:prSet/>
      <dgm:spPr/>
      <dgm:t>
        <a:bodyPr/>
        <a:lstStyle/>
        <a:p>
          <a:endParaRPr lang="en-US"/>
        </a:p>
      </dgm:t>
    </dgm:pt>
    <dgm:pt modelId="{2CEFEFA5-FC76-40D2-89F9-B54BACB74816}" type="sibTrans" cxnId="{23755492-FC88-4E75-890B-657824B376A7}">
      <dgm:prSet/>
      <dgm:spPr/>
      <dgm:t>
        <a:bodyPr/>
        <a:lstStyle/>
        <a:p>
          <a:endParaRPr lang="en-US"/>
        </a:p>
      </dgm:t>
    </dgm:pt>
    <dgm:pt modelId="{E50F7884-9D28-46C9-86B3-A76D0A1DA162}" type="pres">
      <dgm:prSet presAssocID="{D1263867-C057-4EED-A51C-76969434460C}" presName="Name0" presStyleCnt="0">
        <dgm:presLayoutVars>
          <dgm:dir/>
          <dgm:animLvl val="lvl"/>
          <dgm:resizeHandles val="exact"/>
        </dgm:presLayoutVars>
      </dgm:prSet>
      <dgm:spPr/>
    </dgm:pt>
    <dgm:pt modelId="{5637DDDE-07E7-4A77-A870-A7F43B323C81}" type="pres">
      <dgm:prSet presAssocID="{3A1B4C6A-9F55-4C7A-9D09-79AAA9C86F2B}" presName="composite" presStyleCnt="0"/>
      <dgm:spPr/>
    </dgm:pt>
    <dgm:pt modelId="{16C2C1F9-4336-457D-A561-C4E8349532D6}" type="pres">
      <dgm:prSet presAssocID="{3A1B4C6A-9F55-4C7A-9D09-79AAA9C86F2B}" presName="parTx" presStyleLbl="alignNode1" presStyleIdx="0" presStyleCnt="2" custScaleY="100000">
        <dgm:presLayoutVars>
          <dgm:chMax val="0"/>
          <dgm:chPref val="0"/>
          <dgm:bulletEnabled val="1"/>
        </dgm:presLayoutVars>
      </dgm:prSet>
      <dgm:spPr/>
    </dgm:pt>
    <dgm:pt modelId="{2B397F5F-B0F6-4614-AC89-AE39CAFF5F43}" type="pres">
      <dgm:prSet presAssocID="{3A1B4C6A-9F55-4C7A-9D09-79AAA9C86F2B}" presName="desTx" presStyleLbl="alignAccFollowNode1" presStyleIdx="0" presStyleCnt="2">
        <dgm:presLayoutVars>
          <dgm:bulletEnabled val="1"/>
        </dgm:presLayoutVars>
      </dgm:prSet>
      <dgm:spPr/>
    </dgm:pt>
    <dgm:pt modelId="{501285B0-60CC-4C82-BA0B-629DE48DECA1}" type="pres">
      <dgm:prSet presAssocID="{E5CCA241-D6A1-4E0C-B188-FB767FB29461}" presName="space" presStyleCnt="0"/>
      <dgm:spPr/>
    </dgm:pt>
    <dgm:pt modelId="{828EDE84-592E-4699-817D-09CB2C5BFFA9}" type="pres">
      <dgm:prSet presAssocID="{7A340FD0-2435-46D6-AB30-C2B4802A4B29}" presName="composite" presStyleCnt="0"/>
      <dgm:spPr/>
    </dgm:pt>
    <dgm:pt modelId="{528E2FE8-E083-4333-A42E-AC99FBFC3B86}" type="pres">
      <dgm:prSet presAssocID="{7A340FD0-2435-46D6-AB30-C2B4802A4B29}" presName="parTx" presStyleLbl="alignNode1" presStyleIdx="1" presStyleCnt="2" custScaleY="100000">
        <dgm:presLayoutVars>
          <dgm:chMax val="0"/>
          <dgm:chPref val="0"/>
          <dgm:bulletEnabled val="1"/>
        </dgm:presLayoutVars>
      </dgm:prSet>
      <dgm:spPr/>
    </dgm:pt>
    <dgm:pt modelId="{A8188F44-E18F-4E0A-A385-DABD266CB3C4}" type="pres">
      <dgm:prSet presAssocID="{7A340FD0-2435-46D6-AB30-C2B4802A4B29}" presName="desTx" presStyleLbl="alignAccFollowNode1" presStyleIdx="1" presStyleCnt="2">
        <dgm:presLayoutVars>
          <dgm:bulletEnabled val="1"/>
        </dgm:presLayoutVars>
      </dgm:prSet>
      <dgm:spPr/>
    </dgm:pt>
  </dgm:ptLst>
  <dgm:cxnLst>
    <dgm:cxn modelId="{0AA1741A-9830-4118-A845-0D8F6550F609}" type="presOf" srcId="{04D71B23-B0E0-4D03-9472-035CF9C81BE8}" destId="{A8188F44-E18F-4E0A-A385-DABD266CB3C4}" srcOrd="0" destOrd="6" presId="urn:microsoft.com/office/officeart/2005/8/layout/hList1"/>
    <dgm:cxn modelId="{12C0381D-B989-440B-A688-26CED828B3AD}" type="presOf" srcId="{83710AD8-3019-4F88-BDE4-E8E3D4E8A559}" destId="{2B397F5F-B0F6-4614-AC89-AE39CAFF5F43}" srcOrd="0" destOrd="5" presId="urn:microsoft.com/office/officeart/2005/8/layout/hList1"/>
    <dgm:cxn modelId="{C723CB28-3919-4F1A-8BCA-6899991BE8D2}" type="presOf" srcId="{801FC15F-C2C2-4710-9BE8-3E73DB9F80A6}" destId="{A8188F44-E18F-4E0A-A385-DABD266CB3C4}" srcOrd="0" destOrd="10" presId="urn:microsoft.com/office/officeart/2005/8/layout/hList1"/>
    <dgm:cxn modelId="{E6D0942B-8ECF-4839-9E96-9A6FD4F66ADC}" type="presOf" srcId="{72E16B64-87A8-47A2-A2FF-11A3B24F28AA}" destId="{A8188F44-E18F-4E0A-A385-DABD266CB3C4}" srcOrd="0" destOrd="9" presId="urn:microsoft.com/office/officeart/2005/8/layout/hList1"/>
    <dgm:cxn modelId="{B072E435-E0F3-4E68-96C0-8D387F416706}" type="presOf" srcId="{D1263867-C057-4EED-A51C-76969434460C}" destId="{E50F7884-9D28-46C9-86B3-A76D0A1DA162}" srcOrd="0" destOrd="0" presId="urn:microsoft.com/office/officeart/2005/8/layout/hList1"/>
    <dgm:cxn modelId="{3FA23539-2549-42C8-9A88-951C029335FE}" type="presOf" srcId="{DA71C600-B426-49B0-87F5-A4DFBA43F780}" destId="{2B397F5F-B0F6-4614-AC89-AE39CAFF5F43}" srcOrd="0" destOrd="3" presId="urn:microsoft.com/office/officeart/2005/8/layout/hList1"/>
    <dgm:cxn modelId="{093C033B-255B-43EB-9CA3-468292898934}" srcId="{3A1B4C6A-9F55-4C7A-9D09-79AAA9C86F2B}" destId="{FF09D9D5-040C-4C62-8E93-F06BE17A6D45}" srcOrd="4" destOrd="0" parTransId="{A991BDFB-69C3-4DD5-A763-1274BCF7E9CB}" sibTransId="{98AEB7ED-ACF9-4D0B-BE1E-850EFB7087E0}"/>
    <dgm:cxn modelId="{D13D313B-89A4-4E69-BBF6-F10ED31D7404}" type="presOf" srcId="{D43CC9BF-0C00-4C6D-86C5-C4504F3B445E}" destId="{A8188F44-E18F-4E0A-A385-DABD266CB3C4}" srcOrd="0" destOrd="4" presId="urn:microsoft.com/office/officeart/2005/8/layout/hList1"/>
    <dgm:cxn modelId="{9C5B1F3D-E40C-4D99-B2FD-D3952490DFA7}" type="presOf" srcId="{3D94C58F-4F18-4B8A-BE0B-EB3178CA6E22}" destId="{A8188F44-E18F-4E0A-A385-DABD266CB3C4}" srcOrd="0" destOrd="3" presId="urn:microsoft.com/office/officeart/2005/8/layout/hList1"/>
    <dgm:cxn modelId="{C5DB3E5C-2BF3-4CF1-9EE2-0E902BF1A5DF}" srcId="{7A340FD0-2435-46D6-AB30-C2B4802A4B29}" destId="{4911574E-45F2-46C2-A727-D76D37B39232}" srcOrd="1" destOrd="0" parTransId="{010E6AB2-0A35-4FD4-B4AC-C52A3CFA0C30}" sibTransId="{1E78C076-4982-42E7-A32A-A0D2E91E0C7C}"/>
    <dgm:cxn modelId="{906D175D-22DF-48B8-8554-9F5EC56AE5E5}" srcId="{3A1B4C6A-9F55-4C7A-9D09-79AAA9C86F2B}" destId="{E1D29D56-DD3F-4006-94D6-B37DB94B398A}" srcOrd="2" destOrd="0" parTransId="{9E9CD6CB-2A97-4BB2-8A6D-540540AA84C0}" sibTransId="{04AF3419-CA26-428F-A840-6E0EA992D96B}"/>
    <dgm:cxn modelId="{05E56C5E-F778-4BE8-BE61-040EDD315C69}" srcId="{7A340FD0-2435-46D6-AB30-C2B4802A4B29}" destId="{3D94C58F-4F18-4B8A-BE0B-EB3178CA6E22}" srcOrd="3" destOrd="0" parTransId="{C9267C75-24AC-4AD2-8C2F-5AF1DDCEE1B4}" sibTransId="{B9423B09-60C1-4F5C-8979-9B2434DFC75D}"/>
    <dgm:cxn modelId="{6BDA4862-5D48-44A4-A147-6D1516285C80}" type="presOf" srcId="{0D459971-3D0E-435D-8861-1E5804F30FA7}" destId="{A8188F44-E18F-4E0A-A385-DABD266CB3C4}" srcOrd="0" destOrd="2" presId="urn:microsoft.com/office/officeart/2005/8/layout/hList1"/>
    <dgm:cxn modelId="{17460266-0BBD-4D0C-9B35-248AC5E9E0C7}" type="presOf" srcId="{09C78909-B984-4A23-BDDF-B24CCCF3CA09}" destId="{2B397F5F-B0F6-4614-AC89-AE39CAFF5F43}" srcOrd="0" destOrd="6" presId="urn:microsoft.com/office/officeart/2005/8/layout/hList1"/>
    <dgm:cxn modelId="{42880E67-FFC9-414D-B995-316B4FA05E71}" type="presOf" srcId="{62F0F55B-2651-4F02-934A-EFB9A6081391}" destId="{2B397F5F-B0F6-4614-AC89-AE39CAFF5F43}" srcOrd="0" destOrd="8" presId="urn:microsoft.com/office/officeart/2005/8/layout/hList1"/>
    <dgm:cxn modelId="{985C7A4A-4829-4F21-B00E-255F99F02FB8}" type="presOf" srcId="{EA60725B-F9D8-4C85-8D0A-5A26C298D552}" destId="{A8188F44-E18F-4E0A-A385-DABD266CB3C4}" srcOrd="0" destOrd="11" presId="urn:microsoft.com/office/officeart/2005/8/layout/hList1"/>
    <dgm:cxn modelId="{B3D80D71-88AD-4143-9814-3FD8A45E8682}" srcId="{7A340FD0-2435-46D6-AB30-C2B4802A4B29}" destId="{47793AFA-934A-4B87-9051-D3326FC898B8}" srcOrd="0" destOrd="0" parTransId="{2674CB2E-A94E-4285-988C-A27CAC6E0D19}" sibTransId="{35661964-1F33-4BBB-9333-59D0D1D6AA44}"/>
    <dgm:cxn modelId="{5F6BC971-7CD3-4FE9-8B8C-8F48C380767B}" type="presOf" srcId="{0FB8BF33-2D58-4095-A047-2EECB9EDE3F2}" destId="{A8188F44-E18F-4E0A-A385-DABD266CB3C4}" srcOrd="0" destOrd="5" presId="urn:microsoft.com/office/officeart/2005/8/layout/hList1"/>
    <dgm:cxn modelId="{A7F45355-D3D9-4C24-A813-B13D1A750665}" srcId="{3A1B4C6A-9F55-4C7A-9D09-79AAA9C86F2B}" destId="{28068E9F-D1F3-4DBC-9DDB-FBDBD7D34A6A}" srcOrd="7" destOrd="0" parTransId="{3FA5FB58-9049-41AA-8A6C-56571677FD7A}" sibTransId="{08B5576D-FE8B-48A1-876B-9798050D4599}"/>
    <dgm:cxn modelId="{2767C655-1F82-4AD2-ACD6-3D6B2842CC22}" srcId="{D1263867-C057-4EED-A51C-76969434460C}" destId="{7A340FD0-2435-46D6-AB30-C2B4802A4B29}" srcOrd="1" destOrd="0" parTransId="{55F2A71E-84F7-4342-9FB8-85A6E1DE869D}" sibTransId="{8C314838-D233-44BF-9E46-DBD718A1A34B}"/>
    <dgm:cxn modelId="{2E15E258-17B5-4F38-BF05-E9E812D45DAA}" srcId="{7A340FD0-2435-46D6-AB30-C2B4802A4B29}" destId="{9F858268-9812-4332-B113-266DCED5B9EB}" srcOrd="8" destOrd="0" parTransId="{B22E1B5D-AFDE-4BD9-810D-98ABFB8DFCE8}" sibTransId="{3139F78A-ED9B-44C5-A267-F9DEA2296F21}"/>
    <dgm:cxn modelId="{0B4EDB7A-2D96-4B3A-BC1A-5EB864D30B75}" srcId="{3A1B4C6A-9F55-4C7A-9D09-79AAA9C86F2B}" destId="{DA71C600-B426-49B0-87F5-A4DFBA43F780}" srcOrd="3" destOrd="0" parTransId="{A6693079-72C6-4077-8051-29E075863BEB}" sibTransId="{BB614ED8-78BB-44BB-B83A-427C5D87B15A}"/>
    <dgm:cxn modelId="{D1E1EC7D-FCB9-40A3-AA6C-5A4AAEFE4A52}" srcId="{7A340FD0-2435-46D6-AB30-C2B4802A4B29}" destId="{0D459971-3D0E-435D-8861-1E5804F30FA7}" srcOrd="2" destOrd="0" parTransId="{606AD67B-3CCE-4459-9C8E-87F66270C2EC}" sibTransId="{F3F79903-3855-4761-9A87-472E2CF0E5AA}"/>
    <dgm:cxn modelId="{A924ED7D-5E15-4795-9EFD-D36791B9F801}" type="presOf" srcId="{1AB01D04-E4E5-450F-96D4-526A9C919DD3}" destId="{2B397F5F-B0F6-4614-AC89-AE39CAFF5F43}" srcOrd="0" destOrd="0" presId="urn:microsoft.com/office/officeart/2005/8/layout/hList1"/>
    <dgm:cxn modelId="{14E7A37F-60ED-49BC-9016-5B3F27B56FDB}" srcId="{7A340FD0-2435-46D6-AB30-C2B4802A4B29}" destId="{1CB2478D-06F8-43D0-B77C-A2CD19F87720}" srcOrd="7" destOrd="0" parTransId="{EBC42C05-943E-48CA-B6B6-24D82AEBEFB8}" sibTransId="{A4FD35FB-B02C-4404-B239-DB938F60E421}"/>
    <dgm:cxn modelId="{AA9EBD84-9D92-43A0-9B5D-2F7778BA835C}" type="presOf" srcId="{1CB2478D-06F8-43D0-B77C-A2CD19F87720}" destId="{A8188F44-E18F-4E0A-A385-DABD266CB3C4}" srcOrd="0" destOrd="7" presId="urn:microsoft.com/office/officeart/2005/8/layout/hList1"/>
    <dgm:cxn modelId="{822D238B-48B6-4FF6-AA0C-D1C26A56BDAD}" type="presOf" srcId="{47793AFA-934A-4B87-9051-D3326FC898B8}" destId="{A8188F44-E18F-4E0A-A385-DABD266CB3C4}" srcOrd="0" destOrd="0" presId="urn:microsoft.com/office/officeart/2005/8/layout/hList1"/>
    <dgm:cxn modelId="{D38EBB8B-AECC-45A1-BF83-32E5714D0FC5}" srcId="{7A340FD0-2435-46D6-AB30-C2B4802A4B29}" destId="{EA60725B-F9D8-4C85-8D0A-5A26C298D552}" srcOrd="11" destOrd="0" parTransId="{1D13E165-897F-4039-A11F-A1BF5CBCD7D6}" sibTransId="{7BD5C6FD-9C00-45DA-B1DD-43A119CE6994}"/>
    <dgm:cxn modelId="{9956AE8D-EE83-4915-9409-A7E9AADDC135}" srcId="{3A1B4C6A-9F55-4C7A-9D09-79AAA9C86F2B}" destId="{1AB01D04-E4E5-450F-96D4-526A9C919DD3}" srcOrd="0" destOrd="0" parTransId="{D0F29144-D726-44B7-B1D2-B7D6C32E0904}" sibTransId="{78A1422D-5318-4375-8EDC-735DDA62B8E6}"/>
    <dgm:cxn modelId="{6EA01C90-ECBC-4C41-B92A-7C9036EB3B18}" srcId="{D1263867-C057-4EED-A51C-76969434460C}" destId="{3A1B4C6A-9F55-4C7A-9D09-79AAA9C86F2B}" srcOrd="0" destOrd="0" parTransId="{F974E61F-AAE6-45B6-AD27-6A60E3F59C7D}" sibTransId="{E5CCA241-D6A1-4E0C-B188-FB767FB29461}"/>
    <dgm:cxn modelId="{23755492-FC88-4E75-890B-657824B376A7}" srcId="{3A1B4C6A-9F55-4C7A-9D09-79AAA9C86F2B}" destId="{62F0F55B-2651-4F02-934A-EFB9A6081391}" srcOrd="8" destOrd="0" parTransId="{DF89FE27-ACF2-4B3E-9706-81BCCA57556F}" sibTransId="{2CEFEFA5-FC76-40D2-89F9-B54BACB74816}"/>
    <dgm:cxn modelId="{AF8BEA99-90C2-4742-929C-E25FD47882D0}" srcId="{3A1B4C6A-9F55-4C7A-9D09-79AAA9C86F2B}" destId="{61F7F0EF-BB1F-45ED-8E47-1ACA404F7943}" srcOrd="1" destOrd="0" parTransId="{AD21096C-3A1F-442F-9F10-76A21F1C2E18}" sibTransId="{60CCD779-8E9F-4773-A073-DC1CD6F9C9EB}"/>
    <dgm:cxn modelId="{046E93A2-8B07-45CD-90CB-4EBD76391820}" type="presOf" srcId="{E1D29D56-DD3F-4006-94D6-B37DB94B398A}" destId="{2B397F5F-B0F6-4614-AC89-AE39CAFF5F43}" srcOrd="0" destOrd="2" presId="urn:microsoft.com/office/officeart/2005/8/layout/hList1"/>
    <dgm:cxn modelId="{E33B27A4-1834-4FD1-BAFC-3E8C0EA69832}" type="presOf" srcId="{61F7F0EF-BB1F-45ED-8E47-1ACA404F7943}" destId="{2B397F5F-B0F6-4614-AC89-AE39CAFF5F43}" srcOrd="0" destOrd="1" presId="urn:microsoft.com/office/officeart/2005/8/layout/hList1"/>
    <dgm:cxn modelId="{868531A6-0156-4FA0-B372-17E41E8D3E1A}" srcId="{7A340FD0-2435-46D6-AB30-C2B4802A4B29}" destId="{04D71B23-B0E0-4D03-9472-035CF9C81BE8}" srcOrd="6" destOrd="0" parTransId="{9E4257E4-6B0B-454F-BA69-A0246A54573C}" sibTransId="{6A9784B1-6238-4EC1-A44C-8FE318151F43}"/>
    <dgm:cxn modelId="{D96D2BCE-5B79-4D49-8183-42DDE1011BAA}" type="presOf" srcId="{9F858268-9812-4332-B113-266DCED5B9EB}" destId="{A8188F44-E18F-4E0A-A385-DABD266CB3C4}" srcOrd="0" destOrd="8" presId="urn:microsoft.com/office/officeart/2005/8/layout/hList1"/>
    <dgm:cxn modelId="{8E4EBBCE-93F2-41B7-BCB0-589FC8F78484}" srcId="{7A340FD0-2435-46D6-AB30-C2B4802A4B29}" destId="{D43CC9BF-0C00-4C6D-86C5-C4504F3B445E}" srcOrd="4" destOrd="0" parTransId="{79A4E606-EB7A-4967-B26A-BA291B9B3D15}" sibTransId="{B9B4A486-0673-4006-9D1D-16BA4A3D9F50}"/>
    <dgm:cxn modelId="{5E14FDD1-C71F-4FAF-B0C8-178DFFD36264}" srcId="{3A1B4C6A-9F55-4C7A-9D09-79AAA9C86F2B}" destId="{09C78909-B984-4A23-BDDF-B24CCCF3CA09}" srcOrd="6" destOrd="0" parTransId="{96A50771-46C1-43F0-8D3A-C8D8B69D9233}" sibTransId="{1278F254-42D2-4613-B61A-E324D664F4F1}"/>
    <dgm:cxn modelId="{AE4378D9-C1D9-4A23-86EE-CEDE9F5E0054}" type="presOf" srcId="{28068E9F-D1F3-4DBC-9DDB-FBDBD7D34A6A}" destId="{2B397F5F-B0F6-4614-AC89-AE39CAFF5F43}" srcOrd="0" destOrd="7" presId="urn:microsoft.com/office/officeart/2005/8/layout/hList1"/>
    <dgm:cxn modelId="{7F6A88DA-B8AA-4BAF-BCCE-0205F4DFF25B}" srcId="{7A340FD0-2435-46D6-AB30-C2B4802A4B29}" destId="{72E16B64-87A8-47A2-A2FF-11A3B24F28AA}" srcOrd="9" destOrd="0" parTransId="{3FE9731F-9E79-4856-A84E-C4F117B98622}" sibTransId="{2B4FF3E9-2CD8-47C3-8E2A-16996FB9C5EB}"/>
    <dgm:cxn modelId="{75F985DC-65F4-4FDA-9E83-DAE2342C435B}" type="presOf" srcId="{7A340FD0-2435-46D6-AB30-C2B4802A4B29}" destId="{528E2FE8-E083-4333-A42E-AC99FBFC3B86}" srcOrd="0" destOrd="0" presId="urn:microsoft.com/office/officeart/2005/8/layout/hList1"/>
    <dgm:cxn modelId="{9C480FDE-B1D4-4CD2-A887-C488B3D93E3E}" type="presOf" srcId="{FF09D9D5-040C-4C62-8E93-F06BE17A6D45}" destId="{2B397F5F-B0F6-4614-AC89-AE39CAFF5F43}" srcOrd="0" destOrd="4" presId="urn:microsoft.com/office/officeart/2005/8/layout/hList1"/>
    <dgm:cxn modelId="{F755EAF1-46C8-4BFA-B96C-257E5B47F52C}" srcId="{7A340FD0-2435-46D6-AB30-C2B4802A4B29}" destId="{0FB8BF33-2D58-4095-A047-2EECB9EDE3F2}" srcOrd="5" destOrd="0" parTransId="{0F36CCFE-88C6-4D39-98AC-C6A8D130D947}" sibTransId="{D0EFAD01-8381-498E-99A3-B927B2017527}"/>
    <dgm:cxn modelId="{6CC773F6-A439-452E-B03E-B86DE07B8D58}" type="presOf" srcId="{3A1B4C6A-9F55-4C7A-9D09-79AAA9C86F2B}" destId="{16C2C1F9-4336-457D-A561-C4E8349532D6}" srcOrd="0" destOrd="0" presId="urn:microsoft.com/office/officeart/2005/8/layout/hList1"/>
    <dgm:cxn modelId="{FFC0BAF7-6DAC-4A0D-8F64-F73531B86867}" srcId="{3A1B4C6A-9F55-4C7A-9D09-79AAA9C86F2B}" destId="{83710AD8-3019-4F88-BDE4-E8E3D4E8A559}" srcOrd="5" destOrd="0" parTransId="{A9AF0002-9407-463B-B826-316939DADB76}" sibTransId="{F8AE9E95-DCD4-44AE-AA20-029DB212F1EA}"/>
    <dgm:cxn modelId="{A130E3F9-614B-428E-97B0-1D5D395A0334}" srcId="{7A340FD0-2435-46D6-AB30-C2B4802A4B29}" destId="{801FC15F-C2C2-4710-9BE8-3E73DB9F80A6}" srcOrd="10" destOrd="0" parTransId="{2F65FAA5-29C9-4E72-BED3-56A7151076BE}" sibTransId="{29EE35BB-271A-4693-8994-490F3147DE62}"/>
    <dgm:cxn modelId="{A17271FF-221E-4A46-9EE6-CFFDB761B591}" type="presOf" srcId="{4911574E-45F2-46C2-A727-D76D37B39232}" destId="{A8188F44-E18F-4E0A-A385-DABD266CB3C4}" srcOrd="0" destOrd="1" presId="urn:microsoft.com/office/officeart/2005/8/layout/hList1"/>
    <dgm:cxn modelId="{158A8228-C97F-4E54-9941-56B9361FE123}" type="presParOf" srcId="{E50F7884-9D28-46C9-86B3-A76D0A1DA162}" destId="{5637DDDE-07E7-4A77-A870-A7F43B323C81}" srcOrd="0" destOrd="0" presId="urn:microsoft.com/office/officeart/2005/8/layout/hList1"/>
    <dgm:cxn modelId="{F00158C5-8205-4E23-A621-220E94609412}" type="presParOf" srcId="{5637DDDE-07E7-4A77-A870-A7F43B323C81}" destId="{16C2C1F9-4336-457D-A561-C4E8349532D6}" srcOrd="0" destOrd="0" presId="urn:microsoft.com/office/officeart/2005/8/layout/hList1"/>
    <dgm:cxn modelId="{B2AF5940-AF0D-4DCB-B975-059488FAC20D}" type="presParOf" srcId="{5637DDDE-07E7-4A77-A870-A7F43B323C81}" destId="{2B397F5F-B0F6-4614-AC89-AE39CAFF5F43}" srcOrd="1" destOrd="0" presId="urn:microsoft.com/office/officeart/2005/8/layout/hList1"/>
    <dgm:cxn modelId="{9C02CBFA-634B-47C5-9A2F-E42256DA0654}" type="presParOf" srcId="{E50F7884-9D28-46C9-86B3-A76D0A1DA162}" destId="{501285B0-60CC-4C82-BA0B-629DE48DECA1}" srcOrd="1" destOrd="0" presId="urn:microsoft.com/office/officeart/2005/8/layout/hList1"/>
    <dgm:cxn modelId="{492A380E-16C4-4201-A93A-953A82C9497B}" type="presParOf" srcId="{E50F7884-9D28-46C9-86B3-A76D0A1DA162}" destId="{828EDE84-592E-4699-817D-09CB2C5BFFA9}" srcOrd="2" destOrd="0" presId="urn:microsoft.com/office/officeart/2005/8/layout/hList1"/>
    <dgm:cxn modelId="{284D66F2-B7EF-48AF-90DB-2C3780C9961C}" type="presParOf" srcId="{828EDE84-592E-4699-817D-09CB2C5BFFA9}" destId="{528E2FE8-E083-4333-A42E-AC99FBFC3B86}" srcOrd="0" destOrd="0" presId="urn:microsoft.com/office/officeart/2005/8/layout/hList1"/>
    <dgm:cxn modelId="{BE6B38F8-1BF7-43F9-AAF3-DD932FC164DE}" type="presParOf" srcId="{828EDE84-592E-4699-817D-09CB2C5BFFA9}" destId="{A8188F44-E18F-4E0A-A385-DABD266CB3C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BED704-C3C3-4D40-8C8E-80FAF9957FF0}" type="doc">
      <dgm:prSet loTypeId="urn:microsoft.com/office/officeart/2005/8/layout/vList3" loCatId="picture" qsTypeId="urn:microsoft.com/office/officeart/2005/8/quickstyle/3d1" qsCatId="3D" csTypeId="urn:microsoft.com/office/officeart/2005/8/colors/accent1_2" csCatId="accent1" phldr="1"/>
      <dgm:spPr/>
    </dgm:pt>
    <dgm:pt modelId="{E753E515-FD13-408F-8F6F-27158600419F}">
      <dgm:prSet phldrT="[Text]" custT="1">
        <dgm:style>
          <a:lnRef idx="2">
            <a:schemeClr val="accent5"/>
          </a:lnRef>
          <a:fillRef idx="1">
            <a:schemeClr val="lt1"/>
          </a:fillRef>
          <a:effectRef idx="0">
            <a:schemeClr val="accent5"/>
          </a:effectRef>
          <a:fontRef idx="minor">
            <a:schemeClr val="dk1"/>
          </a:fontRef>
        </dgm:style>
      </dgm:prSet>
      <dgm:spPr/>
      <dgm:t>
        <a:bodyPr/>
        <a:lstStyle/>
        <a:p>
          <a:pPr algn="ctr"/>
          <a:r>
            <a:rPr lang="en-US" altLang="en-US" sz="2000" b="1" dirty="0">
              <a:ln w="1905"/>
              <a:solidFill>
                <a:srgbClr val="0095B8"/>
              </a:solidFill>
              <a:effectLst>
                <a:innerShdw blurRad="69850" dist="43180" dir="5400000">
                  <a:srgbClr val="000000">
                    <a:alpha val="65000"/>
                  </a:srgbClr>
                </a:innerShdw>
              </a:effectLst>
              <a:cs typeface="Arial" charset="0"/>
            </a:rPr>
            <a:t>HFTP</a:t>
          </a:r>
          <a:br>
            <a:rPr lang="en-US" altLang="en-US" sz="2000" b="1" dirty="0">
              <a:ln w="1905"/>
              <a:solidFill>
                <a:srgbClr val="0095B8"/>
              </a:solidFill>
              <a:effectLst>
                <a:innerShdw blurRad="69850" dist="43180" dir="5400000">
                  <a:srgbClr val="000000">
                    <a:alpha val="65000"/>
                  </a:srgbClr>
                </a:innerShdw>
              </a:effectLst>
              <a:cs typeface="Arial" charset="0"/>
            </a:rPr>
          </a:br>
          <a:r>
            <a:rPr lang="en-US" altLang="en-US" sz="1600" b="0" dirty="0">
              <a:ln w="1905"/>
              <a:solidFill>
                <a:schemeClr val="bg1">
                  <a:lumMod val="75000"/>
                </a:schemeClr>
              </a:solidFill>
              <a:effectLst>
                <a:innerShdw blurRad="69850" dist="43180" dir="5400000">
                  <a:srgbClr val="000000">
                    <a:alpha val="65000"/>
                  </a:srgbClr>
                </a:innerShdw>
              </a:effectLst>
              <a:cs typeface="Arial" charset="0"/>
            </a:rPr>
            <a:t>hftp.org</a:t>
          </a:r>
          <a:endParaRPr lang="en-US" sz="1600" dirty="0"/>
        </a:p>
      </dgm:t>
    </dgm:pt>
    <dgm:pt modelId="{7291C8F6-36A6-4688-9A7F-E12A333814DE}" type="parTrans" cxnId="{76E7B17A-57D9-473F-9D04-2386F4A80511}">
      <dgm:prSet/>
      <dgm:spPr/>
      <dgm:t>
        <a:bodyPr/>
        <a:lstStyle/>
        <a:p>
          <a:endParaRPr lang="en-US"/>
        </a:p>
      </dgm:t>
    </dgm:pt>
    <dgm:pt modelId="{46B5BDA5-044B-4471-A916-D5AC4A63E0B6}" type="sibTrans" cxnId="{76E7B17A-57D9-473F-9D04-2386F4A80511}">
      <dgm:prSet/>
      <dgm:spPr/>
      <dgm:t>
        <a:bodyPr/>
        <a:lstStyle/>
        <a:p>
          <a:endParaRPr lang="en-US"/>
        </a:p>
      </dgm:t>
    </dgm:pt>
    <dgm:pt modelId="{673C63A5-3962-48B4-A5AD-219CAD08D8FE}">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altLang="en-US" sz="2000" b="1" dirty="0">
              <a:ln w="1905"/>
              <a:solidFill>
                <a:srgbClr val="0095B8"/>
              </a:solidFill>
              <a:effectLst>
                <a:innerShdw blurRad="69850" dist="43180" dir="5400000">
                  <a:srgbClr val="000000">
                    <a:alpha val="65000"/>
                  </a:srgbClr>
                </a:innerShdw>
              </a:effectLst>
              <a:cs typeface="Arial" charset="0"/>
            </a:rPr>
            <a:t>HFTP Facebook</a:t>
          </a:r>
          <a:br>
            <a:rPr lang="en-US" sz="2000" b="1" dirty="0"/>
          </a:br>
          <a:r>
            <a:rPr lang="en-US" altLang="en-US" sz="1400" b="0" dirty="0">
              <a:ln w="1905"/>
              <a:solidFill>
                <a:schemeClr val="bg1">
                  <a:lumMod val="75000"/>
                </a:schemeClr>
              </a:solidFill>
              <a:effectLst>
                <a:innerShdw blurRad="69850" dist="43180" dir="5400000">
                  <a:srgbClr val="000000">
                    <a:alpha val="65000"/>
                  </a:srgbClr>
                </a:innerShdw>
              </a:effectLst>
              <a:cs typeface="Arial" charset="0"/>
            </a:rPr>
            <a:t>Facebook.com/</a:t>
          </a:r>
          <a:r>
            <a:rPr lang="en-US" altLang="en-US" sz="1400" b="0" dirty="0" err="1">
              <a:ln w="1905"/>
              <a:solidFill>
                <a:schemeClr val="bg1">
                  <a:lumMod val="75000"/>
                </a:schemeClr>
              </a:solidFill>
              <a:effectLst>
                <a:innerShdw blurRad="69850" dist="43180" dir="5400000">
                  <a:srgbClr val="000000">
                    <a:alpha val="65000"/>
                  </a:srgbClr>
                </a:innerShdw>
              </a:effectLst>
              <a:cs typeface="Arial" charset="0"/>
            </a:rPr>
            <a:t>HFTPGlobal</a:t>
          </a:r>
          <a:endParaRPr lang="en-US" sz="1450" dirty="0"/>
        </a:p>
      </dgm:t>
    </dgm:pt>
    <dgm:pt modelId="{2B1DCE12-3A2E-4991-A78B-F2BF178C5698}" type="parTrans" cxnId="{37C93A09-BC18-44F4-AB4D-FF8B3F162E68}">
      <dgm:prSet/>
      <dgm:spPr/>
      <dgm:t>
        <a:bodyPr/>
        <a:lstStyle/>
        <a:p>
          <a:endParaRPr lang="en-US"/>
        </a:p>
      </dgm:t>
    </dgm:pt>
    <dgm:pt modelId="{DA304372-A868-41BA-87FA-76DA7F4B13DB}" type="sibTrans" cxnId="{37C93A09-BC18-44F4-AB4D-FF8B3F162E68}">
      <dgm:prSet/>
      <dgm:spPr/>
      <dgm:t>
        <a:bodyPr/>
        <a:lstStyle/>
        <a:p>
          <a:endParaRPr lang="en-US"/>
        </a:p>
      </dgm:t>
    </dgm:pt>
    <dgm:pt modelId="{4176209B-2722-4A0F-B35D-62F4FBB9B638}">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altLang="en-US" sz="2000" b="1" dirty="0">
              <a:ln w="1905"/>
              <a:solidFill>
                <a:srgbClr val="0095B8"/>
              </a:solidFill>
              <a:effectLst>
                <a:innerShdw blurRad="69850" dist="43180" dir="5400000">
                  <a:srgbClr val="000000">
                    <a:alpha val="65000"/>
                  </a:srgbClr>
                </a:innerShdw>
              </a:effectLst>
              <a:cs typeface="Arial" charset="0"/>
            </a:rPr>
            <a:t>HITEC Facebook</a:t>
          </a:r>
          <a:br>
            <a:rPr lang="en-US" sz="2000" b="1" dirty="0"/>
          </a:br>
          <a:r>
            <a:rPr lang="en-US" altLang="en-US" sz="1400" b="0" dirty="0">
              <a:ln w="1905"/>
              <a:solidFill>
                <a:schemeClr val="bg1">
                  <a:lumMod val="75000"/>
                </a:schemeClr>
              </a:solidFill>
              <a:effectLst>
                <a:innerShdw blurRad="69850" dist="43180" dir="5400000">
                  <a:srgbClr val="000000">
                    <a:alpha val="65000"/>
                  </a:srgbClr>
                </a:innerShdw>
              </a:effectLst>
              <a:cs typeface="Arial" charset="0"/>
            </a:rPr>
            <a:t>Facebook.com/</a:t>
          </a:r>
          <a:r>
            <a:rPr lang="en-US" altLang="en-US" sz="1400" b="0" dirty="0" err="1">
              <a:ln w="1905"/>
              <a:solidFill>
                <a:schemeClr val="bg1">
                  <a:lumMod val="75000"/>
                </a:schemeClr>
              </a:solidFill>
              <a:effectLst>
                <a:innerShdw blurRad="69850" dist="43180" dir="5400000">
                  <a:srgbClr val="000000">
                    <a:alpha val="65000"/>
                  </a:srgbClr>
                </a:innerShdw>
              </a:effectLst>
              <a:cs typeface="Arial" charset="0"/>
            </a:rPr>
            <a:t>HITECconference</a:t>
          </a:r>
          <a:endParaRPr lang="en-US" sz="1100" dirty="0"/>
        </a:p>
      </dgm:t>
    </dgm:pt>
    <dgm:pt modelId="{83D3987F-BFF2-4CA1-8CC5-82F491A6C742}" type="parTrans" cxnId="{C21C4886-6459-454B-9112-F7728EE62371}">
      <dgm:prSet/>
      <dgm:spPr/>
      <dgm:t>
        <a:bodyPr/>
        <a:lstStyle/>
        <a:p>
          <a:endParaRPr lang="en-US"/>
        </a:p>
      </dgm:t>
    </dgm:pt>
    <dgm:pt modelId="{35BC8B7F-B7F4-4C55-AD5B-B5C7341F431A}" type="sibTrans" cxnId="{C21C4886-6459-454B-9112-F7728EE62371}">
      <dgm:prSet/>
      <dgm:spPr/>
      <dgm:t>
        <a:bodyPr/>
        <a:lstStyle/>
        <a:p>
          <a:endParaRPr lang="en-US"/>
        </a:p>
      </dgm:t>
    </dgm:pt>
    <dgm:pt modelId="{04A4FEB6-2FF7-4D19-AC1F-146EBA2CC701}">
      <dgm:prSet custT="1">
        <dgm:style>
          <a:lnRef idx="2">
            <a:schemeClr val="accent5"/>
          </a:lnRef>
          <a:fillRef idx="1">
            <a:schemeClr val="lt1"/>
          </a:fillRef>
          <a:effectRef idx="0">
            <a:schemeClr val="accent5"/>
          </a:effectRef>
          <a:fontRef idx="minor">
            <a:schemeClr val="dk1"/>
          </a:fontRef>
        </dgm:style>
      </dgm:prSet>
      <dgm:spPr/>
      <dgm:t>
        <a:bodyPr/>
        <a:lstStyle/>
        <a:p>
          <a:r>
            <a:rPr lang="en-US" altLang="en-US" sz="2000" b="1" dirty="0">
              <a:ln w="1905"/>
              <a:solidFill>
                <a:srgbClr val="0095B8"/>
              </a:solidFill>
              <a:effectLst>
                <a:innerShdw blurRad="69850" dist="43180" dir="5400000">
                  <a:srgbClr val="000000">
                    <a:alpha val="65000"/>
                  </a:srgbClr>
                </a:innerShdw>
              </a:effectLst>
              <a:cs typeface="Arial" charset="0"/>
            </a:rPr>
            <a:t>Twitter</a:t>
          </a:r>
          <a:br>
            <a:rPr lang="en-US" sz="2000" b="1" dirty="0"/>
          </a:br>
          <a:r>
            <a:rPr lang="en-US" altLang="en-US" sz="1600" b="0" dirty="0">
              <a:ln w="1905"/>
              <a:solidFill>
                <a:schemeClr val="bg1">
                  <a:lumMod val="75000"/>
                </a:schemeClr>
              </a:solidFill>
              <a:effectLst>
                <a:innerShdw blurRad="69850" dist="43180" dir="5400000">
                  <a:srgbClr val="000000">
                    <a:alpha val="65000"/>
                  </a:srgbClr>
                </a:innerShdw>
              </a:effectLst>
              <a:cs typeface="Arial" charset="0"/>
            </a:rPr>
            <a:t>@HFTP &amp; #HFTP</a:t>
          </a:r>
          <a:endParaRPr lang="en-US" sz="1400" dirty="0"/>
        </a:p>
      </dgm:t>
    </dgm:pt>
    <dgm:pt modelId="{D9B17F14-0395-4415-BBF0-46F052BBDF26}" type="parTrans" cxnId="{09CCE850-FCCD-4824-9D7B-56068EFDE7B8}">
      <dgm:prSet/>
      <dgm:spPr/>
      <dgm:t>
        <a:bodyPr/>
        <a:lstStyle/>
        <a:p>
          <a:endParaRPr lang="en-US"/>
        </a:p>
      </dgm:t>
    </dgm:pt>
    <dgm:pt modelId="{AAF85AF3-0C52-48BB-AD29-1A4AB2CCB642}" type="sibTrans" cxnId="{09CCE850-FCCD-4824-9D7B-56068EFDE7B8}">
      <dgm:prSet/>
      <dgm:spPr/>
      <dgm:t>
        <a:bodyPr/>
        <a:lstStyle/>
        <a:p>
          <a:endParaRPr lang="en-US"/>
        </a:p>
      </dgm:t>
    </dgm:pt>
    <dgm:pt modelId="{412EDBC2-F5D0-4554-85DB-F4EC4741C4DC}" type="pres">
      <dgm:prSet presAssocID="{83BED704-C3C3-4D40-8C8E-80FAF9957FF0}" presName="linearFlow" presStyleCnt="0">
        <dgm:presLayoutVars>
          <dgm:dir/>
          <dgm:resizeHandles val="exact"/>
        </dgm:presLayoutVars>
      </dgm:prSet>
      <dgm:spPr/>
    </dgm:pt>
    <dgm:pt modelId="{68F739AE-D583-446D-B0F2-191C77BF9FEE}" type="pres">
      <dgm:prSet presAssocID="{E753E515-FD13-408F-8F6F-27158600419F}" presName="composite" presStyleCnt="0"/>
      <dgm:spPr/>
    </dgm:pt>
    <dgm:pt modelId="{50C66976-1230-4FCA-B179-65BCFD8205D7}" type="pres">
      <dgm:prSet presAssocID="{E753E515-FD13-408F-8F6F-27158600419F}"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31DB58E-AC2A-4F1D-BE58-F88427964823}" type="pres">
      <dgm:prSet presAssocID="{E753E515-FD13-408F-8F6F-27158600419F}" presName="txShp" presStyleLbl="node1" presStyleIdx="0" presStyleCnt="4" custLinFactNeighborX="811" custLinFactNeighborY="-254">
        <dgm:presLayoutVars>
          <dgm:bulletEnabled val="1"/>
        </dgm:presLayoutVars>
      </dgm:prSet>
      <dgm:spPr/>
    </dgm:pt>
    <dgm:pt modelId="{5B39249E-8101-4C41-ABA0-5296946D3141}" type="pres">
      <dgm:prSet presAssocID="{46B5BDA5-044B-4471-A916-D5AC4A63E0B6}" presName="spacing" presStyleCnt="0"/>
      <dgm:spPr/>
    </dgm:pt>
    <dgm:pt modelId="{0B15ECCE-0EFF-474E-AB41-FE7E3C360A42}" type="pres">
      <dgm:prSet presAssocID="{673C63A5-3962-48B4-A5AD-219CAD08D8FE}" presName="composite" presStyleCnt="0"/>
      <dgm:spPr/>
    </dgm:pt>
    <dgm:pt modelId="{A5BEEF5D-BB61-4C66-B303-78A4D6E209A3}" type="pres">
      <dgm:prSet presAssocID="{673C63A5-3962-48B4-A5AD-219CAD08D8FE}" presName="imgShp" presStyleLbl="fgImgPlace1" presStyleIdx="1" presStyleCnt="4" custScaleY="10739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07836813-83C2-4DCF-9F62-B2384024FB88}" type="pres">
      <dgm:prSet presAssocID="{673C63A5-3962-48B4-A5AD-219CAD08D8FE}" presName="txShp" presStyleLbl="node1" presStyleIdx="1" presStyleCnt="4">
        <dgm:presLayoutVars>
          <dgm:bulletEnabled val="1"/>
        </dgm:presLayoutVars>
      </dgm:prSet>
      <dgm:spPr/>
    </dgm:pt>
    <dgm:pt modelId="{D22A7FE3-657A-46D7-8E86-78D2C7613AD1}" type="pres">
      <dgm:prSet presAssocID="{DA304372-A868-41BA-87FA-76DA7F4B13DB}" presName="spacing" presStyleCnt="0"/>
      <dgm:spPr/>
    </dgm:pt>
    <dgm:pt modelId="{48FB3D29-026A-4C7C-B1BC-AD596247C57D}" type="pres">
      <dgm:prSet presAssocID="{4176209B-2722-4A0F-B35D-62F4FBB9B638}" presName="composite" presStyleCnt="0"/>
      <dgm:spPr/>
    </dgm:pt>
    <dgm:pt modelId="{AA05E878-EA5E-429A-91AF-602B2D1DA129}" type="pres">
      <dgm:prSet presAssocID="{4176209B-2722-4A0F-B35D-62F4FBB9B638}"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6E08D90C-8754-4801-B506-A81AF677ED76}" type="pres">
      <dgm:prSet presAssocID="{4176209B-2722-4A0F-B35D-62F4FBB9B638}" presName="txShp" presStyleLbl="node1" presStyleIdx="2" presStyleCnt="4">
        <dgm:presLayoutVars>
          <dgm:bulletEnabled val="1"/>
        </dgm:presLayoutVars>
      </dgm:prSet>
      <dgm:spPr/>
    </dgm:pt>
    <dgm:pt modelId="{E906D43D-4E1F-43AE-AA64-219B2BC2AA02}" type="pres">
      <dgm:prSet presAssocID="{35BC8B7F-B7F4-4C55-AD5B-B5C7341F431A}" presName="spacing" presStyleCnt="0"/>
      <dgm:spPr/>
    </dgm:pt>
    <dgm:pt modelId="{6EE40B53-B79E-4477-A87E-F83CC0F01B54}" type="pres">
      <dgm:prSet presAssocID="{04A4FEB6-2FF7-4D19-AC1F-146EBA2CC701}" presName="composite" presStyleCnt="0"/>
      <dgm:spPr/>
    </dgm:pt>
    <dgm:pt modelId="{80BB930D-D19D-4E76-BF5D-A869D7EAEE2E}" type="pres">
      <dgm:prSet presAssocID="{04A4FEB6-2FF7-4D19-AC1F-146EBA2CC701}"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6E99190-CD18-4758-A910-B0114D79F5E5}" type="pres">
      <dgm:prSet presAssocID="{04A4FEB6-2FF7-4D19-AC1F-146EBA2CC701}" presName="txShp" presStyleLbl="node1" presStyleIdx="3" presStyleCnt="4">
        <dgm:presLayoutVars>
          <dgm:bulletEnabled val="1"/>
        </dgm:presLayoutVars>
      </dgm:prSet>
      <dgm:spPr/>
    </dgm:pt>
  </dgm:ptLst>
  <dgm:cxnLst>
    <dgm:cxn modelId="{37C93A09-BC18-44F4-AB4D-FF8B3F162E68}" srcId="{83BED704-C3C3-4D40-8C8E-80FAF9957FF0}" destId="{673C63A5-3962-48B4-A5AD-219CAD08D8FE}" srcOrd="1" destOrd="0" parTransId="{2B1DCE12-3A2E-4991-A78B-F2BF178C5698}" sibTransId="{DA304372-A868-41BA-87FA-76DA7F4B13DB}"/>
    <dgm:cxn modelId="{360D8F2B-8365-4E7E-8E0A-7237B7F50A05}" type="presOf" srcId="{E753E515-FD13-408F-8F6F-27158600419F}" destId="{131DB58E-AC2A-4F1D-BE58-F88427964823}" srcOrd="0" destOrd="0" presId="urn:microsoft.com/office/officeart/2005/8/layout/vList3"/>
    <dgm:cxn modelId="{A6726A3A-0E99-42A4-8D61-F8A31F97AB51}" type="presOf" srcId="{673C63A5-3962-48B4-A5AD-219CAD08D8FE}" destId="{07836813-83C2-4DCF-9F62-B2384024FB88}" srcOrd="0" destOrd="0" presId="urn:microsoft.com/office/officeart/2005/8/layout/vList3"/>
    <dgm:cxn modelId="{09CCE850-FCCD-4824-9D7B-56068EFDE7B8}" srcId="{83BED704-C3C3-4D40-8C8E-80FAF9957FF0}" destId="{04A4FEB6-2FF7-4D19-AC1F-146EBA2CC701}" srcOrd="3" destOrd="0" parTransId="{D9B17F14-0395-4415-BBF0-46F052BBDF26}" sibTransId="{AAF85AF3-0C52-48BB-AD29-1A4AB2CCB642}"/>
    <dgm:cxn modelId="{99E07259-DD57-4BFD-A72B-D16555BCB628}" type="presOf" srcId="{83BED704-C3C3-4D40-8C8E-80FAF9957FF0}" destId="{412EDBC2-F5D0-4554-85DB-F4EC4741C4DC}" srcOrd="0" destOrd="0" presId="urn:microsoft.com/office/officeart/2005/8/layout/vList3"/>
    <dgm:cxn modelId="{76E7B17A-57D9-473F-9D04-2386F4A80511}" srcId="{83BED704-C3C3-4D40-8C8E-80FAF9957FF0}" destId="{E753E515-FD13-408F-8F6F-27158600419F}" srcOrd="0" destOrd="0" parTransId="{7291C8F6-36A6-4688-9A7F-E12A333814DE}" sibTransId="{46B5BDA5-044B-4471-A916-D5AC4A63E0B6}"/>
    <dgm:cxn modelId="{C21C4886-6459-454B-9112-F7728EE62371}" srcId="{83BED704-C3C3-4D40-8C8E-80FAF9957FF0}" destId="{4176209B-2722-4A0F-B35D-62F4FBB9B638}" srcOrd="2" destOrd="0" parTransId="{83D3987F-BFF2-4CA1-8CC5-82F491A6C742}" sibTransId="{35BC8B7F-B7F4-4C55-AD5B-B5C7341F431A}"/>
    <dgm:cxn modelId="{35BC6D99-2EF3-4701-ACCB-00549F488A89}" type="presOf" srcId="{4176209B-2722-4A0F-B35D-62F4FBB9B638}" destId="{6E08D90C-8754-4801-B506-A81AF677ED76}" srcOrd="0" destOrd="0" presId="urn:microsoft.com/office/officeart/2005/8/layout/vList3"/>
    <dgm:cxn modelId="{006310DB-8428-47BF-922E-E5F643017787}" type="presOf" srcId="{04A4FEB6-2FF7-4D19-AC1F-146EBA2CC701}" destId="{96E99190-CD18-4758-A910-B0114D79F5E5}" srcOrd="0" destOrd="0" presId="urn:microsoft.com/office/officeart/2005/8/layout/vList3"/>
    <dgm:cxn modelId="{89FAAC14-8AE5-49DA-8AB8-6A14E84A0692}" type="presParOf" srcId="{412EDBC2-F5D0-4554-85DB-F4EC4741C4DC}" destId="{68F739AE-D583-446D-B0F2-191C77BF9FEE}" srcOrd="0" destOrd="0" presId="urn:microsoft.com/office/officeart/2005/8/layout/vList3"/>
    <dgm:cxn modelId="{21C105BD-E06B-4255-B67E-47D938C2B836}" type="presParOf" srcId="{68F739AE-D583-446D-B0F2-191C77BF9FEE}" destId="{50C66976-1230-4FCA-B179-65BCFD8205D7}" srcOrd="0" destOrd="0" presId="urn:microsoft.com/office/officeart/2005/8/layout/vList3"/>
    <dgm:cxn modelId="{368A3EB6-CEF8-4780-9C5E-BFC009320DA0}" type="presParOf" srcId="{68F739AE-D583-446D-B0F2-191C77BF9FEE}" destId="{131DB58E-AC2A-4F1D-BE58-F88427964823}" srcOrd="1" destOrd="0" presId="urn:microsoft.com/office/officeart/2005/8/layout/vList3"/>
    <dgm:cxn modelId="{B1C2F369-FB01-4721-9740-2C4CA6174D51}" type="presParOf" srcId="{412EDBC2-F5D0-4554-85DB-F4EC4741C4DC}" destId="{5B39249E-8101-4C41-ABA0-5296946D3141}" srcOrd="1" destOrd="0" presId="urn:microsoft.com/office/officeart/2005/8/layout/vList3"/>
    <dgm:cxn modelId="{373E5993-6C94-48F0-BE26-67C6C17F1536}" type="presParOf" srcId="{412EDBC2-F5D0-4554-85DB-F4EC4741C4DC}" destId="{0B15ECCE-0EFF-474E-AB41-FE7E3C360A42}" srcOrd="2" destOrd="0" presId="urn:microsoft.com/office/officeart/2005/8/layout/vList3"/>
    <dgm:cxn modelId="{9B9B63B8-FC5B-48E0-80A6-0C86E473A3E7}" type="presParOf" srcId="{0B15ECCE-0EFF-474E-AB41-FE7E3C360A42}" destId="{A5BEEF5D-BB61-4C66-B303-78A4D6E209A3}" srcOrd="0" destOrd="0" presId="urn:microsoft.com/office/officeart/2005/8/layout/vList3"/>
    <dgm:cxn modelId="{CE352596-73DA-488A-A413-8D37EE653C3C}" type="presParOf" srcId="{0B15ECCE-0EFF-474E-AB41-FE7E3C360A42}" destId="{07836813-83C2-4DCF-9F62-B2384024FB88}" srcOrd="1" destOrd="0" presId="urn:microsoft.com/office/officeart/2005/8/layout/vList3"/>
    <dgm:cxn modelId="{3BBDFE5B-2847-440F-B004-7EF6C306F04A}" type="presParOf" srcId="{412EDBC2-F5D0-4554-85DB-F4EC4741C4DC}" destId="{D22A7FE3-657A-46D7-8E86-78D2C7613AD1}" srcOrd="3" destOrd="0" presId="urn:microsoft.com/office/officeart/2005/8/layout/vList3"/>
    <dgm:cxn modelId="{032460DF-BEA1-4A12-91DA-87332ED09D20}" type="presParOf" srcId="{412EDBC2-F5D0-4554-85DB-F4EC4741C4DC}" destId="{48FB3D29-026A-4C7C-B1BC-AD596247C57D}" srcOrd="4" destOrd="0" presId="urn:microsoft.com/office/officeart/2005/8/layout/vList3"/>
    <dgm:cxn modelId="{CC8B04D4-918B-4F82-85A7-D37209BEDEFD}" type="presParOf" srcId="{48FB3D29-026A-4C7C-B1BC-AD596247C57D}" destId="{AA05E878-EA5E-429A-91AF-602B2D1DA129}" srcOrd="0" destOrd="0" presId="urn:microsoft.com/office/officeart/2005/8/layout/vList3"/>
    <dgm:cxn modelId="{D3D706A7-93C5-4BAF-97C5-2B611BA03BF2}" type="presParOf" srcId="{48FB3D29-026A-4C7C-B1BC-AD596247C57D}" destId="{6E08D90C-8754-4801-B506-A81AF677ED76}" srcOrd="1" destOrd="0" presId="urn:microsoft.com/office/officeart/2005/8/layout/vList3"/>
    <dgm:cxn modelId="{6F95FE17-5A0E-432B-9118-BF901062FDC0}" type="presParOf" srcId="{412EDBC2-F5D0-4554-85DB-F4EC4741C4DC}" destId="{E906D43D-4E1F-43AE-AA64-219B2BC2AA02}" srcOrd="5" destOrd="0" presId="urn:microsoft.com/office/officeart/2005/8/layout/vList3"/>
    <dgm:cxn modelId="{0A4C35A6-4CB6-41F0-BDA1-D22775EAC3F0}" type="presParOf" srcId="{412EDBC2-F5D0-4554-85DB-F4EC4741C4DC}" destId="{6EE40B53-B79E-4477-A87E-F83CC0F01B54}" srcOrd="6" destOrd="0" presId="urn:microsoft.com/office/officeart/2005/8/layout/vList3"/>
    <dgm:cxn modelId="{575F3D0A-C43C-46EA-9540-D7C08920D77A}" type="presParOf" srcId="{6EE40B53-B79E-4477-A87E-F83CC0F01B54}" destId="{80BB930D-D19D-4E76-BF5D-A869D7EAEE2E}" srcOrd="0" destOrd="0" presId="urn:microsoft.com/office/officeart/2005/8/layout/vList3"/>
    <dgm:cxn modelId="{68A12E06-16AB-442F-8A31-3123E0D9988C}" type="presParOf" srcId="{6EE40B53-B79E-4477-A87E-F83CC0F01B54}" destId="{96E99190-CD18-4758-A910-B0114D79F5E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BED704-C3C3-4D40-8C8E-80FAF9957FF0}" type="doc">
      <dgm:prSet loTypeId="urn:microsoft.com/office/officeart/2005/8/layout/vList3" loCatId="picture" qsTypeId="urn:microsoft.com/office/officeart/2005/8/quickstyle/3d1" qsCatId="3D" csTypeId="urn:microsoft.com/office/officeart/2005/8/colors/accent1_2" csCatId="accent1" phldr="1"/>
      <dgm:spPr/>
    </dgm:pt>
    <dgm:pt modelId="{E753E515-FD13-408F-8F6F-27158600419F}">
      <dgm:prSet phldrT="[Text]" custT="1">
        <dgm:style>
          <a:lnRef idx="2">
            <a:schemeClr val="accent5"/>
          </a:lnRef>
          <a:fillRef idx="1">
            <a:schemeClr val="lt1"/>
          </a:fillRef>
          <a:effectRef idx="0">
            <a:schemeClr val="accent5"/>
          </a:effectRef>
          <a:fontRef idx="minor">
            <a:schemeClr val="dk1"/>
          </a:fontRef>
        </dgm:style>
      </dgm:prSet>
      <dgm:spPr/>
      <dgm:t>
        <a:bodyPr/>
        <a:lstStyle/>
        <a:p>
          <a:pPr algn="ctr"/>
          <a:r>
            <a:rPr lang="en-US" altLang="en-US" sz="2000" b="1" dirty="0">
              <a:ln w="1905"/>
              <a:solidFill>
                <a:srgbClr val="0095B8"/>
              </a:solidFill>
              <a:effectLst>
                <a:innerShdw blurRad="69850" dist="43180" dir="5400000">
                  <a:srgbClr val="000000">
                    <a:alpha val="65000"/>
                  </a:srgbClr>
                </a:innerShdw>
              </a:effectLst>
              <a:cs typeface="Arial" charset="0"/>
            </a:rPr>
            <a:t>Instagram</a:t>
          </a:r>
          <a:br>
            <a:rPr lang="en-US" sz="1200" dirty="0"/>
          </a:br>
          <a:r>
            <a:rPr lang="en-US" altLang="en-US" sz="1600" b="0" dirty="0">
              <a:ln w="1905"/>
              <a:solidFill>
                <a:schemeClr val="bg1">
                  <a:lumMod val="75000"/>
                </a:schemeClr>
              </a:solidFill>
              <a:effectLst>
                <a:innerShdw blurRad="69850" dist="43180" dir="5400000">
                  <a:srgbClr val="000000">
                    <a:alpha val="65000"/>
                  </a:srgbClr>
                </a:innerShdw>
              </a:effectLst>
              <a:cs typeface="Arial" charset="0"/>
            </a:rPr>
            <a:t>@HFTP_HITEC</a:t>
          </a:r>
          <a:endParaRPr lang="en-US" sz="1800" dirty="0"/>
        </a:p>
      </dgm:t>
    </dgm:pt>
    <dgm:pt modelId="{7291C8F6-36A6-4688-9A7F-E12A333814DE}" type="parTrans" cxnId="{76E7B17A-57D9-473F-9D04-2386F4A80511}">
      <dgm:prSet/>
      <dgm:spPr/>
      <dgm:t>
        <a:bodyPr/>
        <a:lstStyle/>
        <a:p>
          <a:endParaRPr lang="en-US"/>
        </a:p>
      </dgm:t>
    </dgm:pt>
    <dgm:pt modelId="{46B5BDA5-044B-4471-A916-D5AC4A63E0B6}" type="sibTrans" cxnId="{76E7B17A-57D9-473F-9D04-2386F4A80511}">
      <dgm:prSet/>
      <dgm:spPr/>
      <dgm:t>
        <a:bodyPr/>
        <a:lstStyle/>
        <a:p>
          <a:endParaRPr lang="en-US"/>
        </a:p>
      </dgm:t>
    </dgm:pt>
    <dgm:pt modelId="{673C63A5-3962-48B4-A5AD-219CAD08D8FE}">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altLang="en-US" sz="2000" b="1" dirty="0">
              <a:ln w="1905"/>
              <a:solidFill>
                <a:srgbClr val="0095B8"/>
              </a:solidFill>
              <a:effectLst>
                <a:innerShdw blurRad="69850" dist="43180" dir="5400000">
                  <a:srgbClr val="000000">
                    <a:alpha val="65000"/>
                  </a:srgbClr>
                </a:innerShdw>
              </a:effectLst>
              <a:cs typeface="Arial" charset="0"/>
            </a:rPr>
            <a:t>YouTube</a:t>
          </a:r>
          <a:br>
            <a:rPr lang="en-US" sz="2000" b="1" dirty="0"/>
          </a:br>
          <a:r>
            <a:rPr lang="en-US" altLang="en-US" sz="1400" b="0" dirty="0">
              <a:ln w="1905"/>
              <a:solidFill>
                <a:schemeClr val="bg1">
                  <a:lumMod val="75000"/>
                </a:schemeClr>
              </a:solidFill>
              <a:effectLst>
                <a:innerShdw blurRad="69850" dist="43180" dir="5400000">
                  <a:srgbClr val="000000">
                    <a:alpha val="65000"/>
                  </a:srgbClr>
                </a:innerShdw>
              </a:effectLst>
              <a:cs typeface="Arial" charset="0"/>
            </a:rPr>
            <a:t>youtube.com/</a:t>
          </a:r>
          <a:r>
            <a:rPr lang="en-US" altLang="en-US" sz="1400" b="0" dirty="0" err="1">
              <a:ln w="1905"/>
              <a:solidFill>
                <a:schemeClr val="bg1">
                  <a:lumMod val="75000"/>
                </a:schemeClr>
              </a:solidFill>
              <a:effectLst>
                <a:innerShdw blurRad="69850" dist="43180" dir="5400000">
                  <a:srgbClr val="000000">
                    <a:alpha val="65000"/>
                  </a:srgbClr>
                </a:innerShdw>
              </a:effectLst>
              <a:cs typeface="Arial" charset="0"/>
            </a:rPr>
            <a:t>HFTPandHITEC</a:t>
          </a:r>
          <a:endParaRPr lang="en-US" sz="1400" dirty="0"/>
        </a:p>
      </dgm:t>
    </dgm:pt>
    <dgm:pt modelId="{2B1DCE12-3A2E-4991-A78B-F2BF178C5698}" type="parTrans" cxnId="{37C93A09-BC18-44F4-AB4D-FF8B3F162E68}">
      <dgm:prSet/>
      <dgm:spPr/>
      <dgm:t>
        <a:bodyPr/>
        <a:lstStyle/>
        <a:p>
          <a:endParaRPr lang="en-US"/>
        </a:p>
      </dgm:t>
    </dgm:pt>
    <dgm:pt modelId="{DA304372-A868-41BA-87FA-76DA7F4B13DB}" type="sibTrans" cxnId="{37C93A09-BC18-44F4-AB4D-FF8B3F162E68}">
      <dgm:prSet/>
      <dgm:spPr/>
      <dgm:t>
        <a:bodyPr/>
        <a:lstStyle/>
        <a:p>
          <a:endParaRPr lang="en-US"/>
        </a:p>
      </dgm:t>
    </dgm:pt>
    <dgm:pt modelId="{4176209B-2722-4A0F-B35D-62F4FBB9B638}">
      <dgm:prSet phldrT="[Text]" custT="1">
        <dgm:style>
          <a:lnRef idx="2">
            <a:schemeClr val="accent5"/>
          </a:lnRef>
          <a:fillRef idx="1">
            <a:schemeClr val="lt1"/>
          </a:fillRef>
          <a:effectRef idx="0">
            <a:schemeClr val="accent5"/>
          </a:effectRef>
          <a:fontRef idx="minor">
            <a:schemeClr val="dk1"/>
          </a:fontRef>
        </dgm:style>
      </dgm:prSet>
      <dgm:spPr/>
      <dgm:t>
        <a:bodyPr/>
        <a:lstStyle/>
        <a:p>
          <a:r>
            <a:rPr lang="en-US" altLang="en-US" sz="2000" b="1" dirty="0">
              <a:ln w="1905"/>
              <a:solidFill>
                <a:srgbClr val="0095B8"/>
              </a:solidFill>
              <a:effectLst>
                <a:innerShdw blurRad="69850" dist="43180" dir="5400000">
                  <a:srgbClr val="000000">
                    <a:alpha val="65000"/>
                  </a:srgbClr>
                </a:innerShdw>
              </a:effectLst>
              <a:cs typeface="Arial" charset="0"/>
            </a:rPr>
            <a:t>LinkedIn</a:t>
          </a:r>
          <a:br>
            <a:rPr lang="en-US" sz="2000" b="1" dirty="0"/>
          </a:br>
          <a:r>
            <a:rPr lang="en-US" altLang="en-US" sz="1400" b="0" dirty="0">
              <a:ln w="1905"/>
              <a:solidFill>
                <a:schemeClr val="bg1">
                  <a:lumMod val="75000"/>
                </a:schemeClr>
              </a:solidFill>
              <a:effectLst>
                <a:innerShdw blurRad="69850" dist="43180" dir="5400000">
                  <a:srgbClr val="000000">
                    <a:alpha val="65000"/>
                  </a:srgbClr>
                </a:innerShdw>
              </a:effectLst>
              <a:cs typeface="Arial" charset="0"/>
            </a:rPr>
            <a:t>Hospitality Financial and Technology Professionals </a:t>
          </a:r>
          <a:endParaRPr lang="en-US" sz="1400" dirty="0"/>
        </a:p>
      </dgm:t>
    </dgm:pt>
    <dgm:pt modelId="{83D3987F-BFF2-4CA1-8CC5-82F491A6C742}" type="parTrans" cxnId="{C21C4886-6459-454B-9112-F7728EE62371}">
      <dgm:prSet/>
      <dgm:spPr/>
      <dgm:t>
        <a:bodyPr/>
        <a:lstStyle/>
        <a:p>
          <a:endParaRPr lang="en-US"/>
        </a:p>
      </dgm:t>
    </dgm:pt>
    <dgm:pt modelId="{35BC8B7F-B7F4-4C55-AD5B-B5C7341F431A}" type="sibTrans" cxnId="{C21C4886-6459-454B-9112-F7728EE62371}">
      <dgm:prSet/>
      <dgm:spPr/>
      <dgm:t>
        <a:bodyPr/>
        <a:lstStyle/>
        <a:p>
          <a:endParaRPr lang="en-US"/>
        </a:p>
      </dgm:t>
    </dgm:pt>
    <dgm:pt modelId="{04A4FEB6-2FF7-4D19-AC1F-146EBA2CC701}">
      <dgm:prSet custT="1">
        <dgm:style>
          <a:lnRef idx="2">
            <a:schemeClr val="accent5"/>
          </a:lnRef>
          <a:fillRef idx="1">
            <a:schemeClr val="lt1"/>
          </a:fillRef>
          <a:effectRef idx="0">
            <a:schemeClr val="accent5"/>
          </a:effectRef>
          <a:fontRef idx="minor">
            <a:schemeClr val="dk1"/>
          </a:fontRef>
        </dgm:style>
      </dgm:prSet>
      <dgm:spPr/>
      <dgm:t>
        <a:bodyPr/>
        <a:lstStyle/>
        <a:p>
          <a:r>
            <a:rPr lang="en-US" altLang="en-US" sz="2000" b="1" dirty="0">
              <a:ln w="1905"/>
              <a:solidFill>
                <a:srgbClr val="0095B8"/>
              </a:solidFill>
              <a:effectLst>
                <a:innerShdw blurRad="69850" dist="43180" dir="5400000">
                  <a:srgbClr val="000000">
                    <a:alpha val="65000"/>
                  </a:srgbClr>
                </a:innerShdw>
              </a:effectLst>
              <a:cs typeface="Arial" charset="0"/>
            </a:rPr>
            <a:t>Flickr</a:t>
          </a:r>
          <a:br>
            <a:rPr lang="en-US" sz="2000" b="1" dirty="0"/>
          </a:br>
          <a:r>
            <a:rPr lang="en-US" altLang="en-US" sz="1400" b="0" dirty="0">
              <a:ln w="1905"/>
              <a:solidFill>
                <a:schemeClr val="bg1">
                  <a:lumMod val="75000"/>
                </a:schemeClr>
              </a:solidFill>
              <a:effectLst>
                <a:innerShdw blurRad="69850" dist="43180" dir="5400000">
                  <a:srgbClr val="000000">
                    <a:alpha val="65000"/>
                  </a:srgbClr>
                </a:innerShdw>
              </a:effectLst>
              <a:cs typeface="Arial" charset="0"/>
            </a:rPr>
            <a:t>flickr.com/photos/</a:t>
          </a:r>
          <a:r>
            <a:rPr lang="en-US" altLang="en-US" sz="1400" b="0" dirty="0" err="1">
              <a:ln w="1905"/>
              <a:solidFill>
                <a:schemeClr val="bg1">
                  <a:lumMod val="75000"/>
                </a:schemeClr>
              </a:solidFill>
              <a:effectLst>
                <a:innerShdw blurRad="69850" dist="43180" dir="5400000">
                  <a:srgbClr val="000000">
                    <a:alpha val="65000"/>
                  </a:srgbClr>
                </a:innerShdw>
              </a:effectLst>
              <a:cs typeface="Arial" charset="0"/>
            </a:rPr>
            <a:t>hftphitec</a:t>
          </a:r>
          <a:endParaRPr lang="en-US" sz="1300" dirty="0"/>
        </a:p>
      </dgm:t>
    </dgm:pt>
    <dgm:pt modelId="{D9B17F14-0395-4415-BBF0-46F052BBDF26}" type="parTrans" cxnId="{09CCE850-FCCD-4824-9D7B-56068EFDE7B8}">
      <dgm:prSet/>
      <dgm:spPr/>
      <dgm:t>
        <a:bodyPr/>
        <a:lstStyle/>
        <a:p>
          <a:endParaRPr lang="en-US"/>
        </a:p>
      </dgm:t>
    </dgm:pt>
    <dgm:pt modelId="{AAF85AF3-0C52-48BB-AD29-1A4AB2CCB642}" type="sibTrans" cxnId="{09CCE850-FCCD-4824-9D7B-56068EFDE7B8}">
      <dgm:prSet/>
      <dgm:spPr/>
      <dgm:t>
        <a:bodyPr/>
        <a:lstStyle/>
        <a:p>
          <a:endParaRPr lang="en-US"/>
        </a:p>
      </dgm:t>
    </dgm:pt>
    <dgm:pt modelId="{412EDBC2-F5D0-4554-85DB-F4EC4741C4DC}" type="pres">
      <dgm:prSet presAssocID="{83BED704-C3C3-4D40-8C8E-80FAF9957FF0}" presName="linearFlow" presStyleCnt="0">
        <dgm:presLayoutVars>
          <dgm:dir/>
          <dgm:resizeHandles val="exact"/>
        </dgm:presLayoutVars>
      </dgm:prSet>
      <dgm:spPr/>
    </dgm:pt>
    <dgm:pt modelId="{68F739AE-D583-446D-B0F2-191C77BF9FEE}" type="pres">
      <dgm:prSet presAssocID="{E753E515-FD13-408F-8F6F-27158600419F}" presName="composite" presStyleCnt="0"/>
      <dgm:spPr/>
    </dgm:pt>
    <dgm:pt modelId="{50C66976-1230-4FCA-B179-65BCFD8205D7}" type="pres">
      <dgm:prSet presAssocID="{E753E515-FD13-408F-8F6F-27158600419F}"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31DB58E-AC2A-4F1D-BE58-F88427964823}" type="pres">
      <dgm:prSet presAssocID="{E753E515-FD13-408F-8F6F-27158600419F}" presName="txShp" presStyleLbl="node1" presStyleIdx="0" presStyleCnt="4" custLinFactNeighborX="-473" custLinFactNeighborY="-282">
        <dgm:presLayoutVars>
          <dgm:bulletEnabled val="1"/>
        </dgm:presLayoutVars>
      </dgm:prSet>
      <dgm:spPr/>
    </dgm:pt>
    <dgm:pt modelId="{5B39249E-8101-4C41-ABA0-5296946D3141}" type="pres">
      <dgm:prSet presAssocID="{46B5BDA5-044B-4471-A916-D5AC4A63E0B6}" presName="spacing" presStyleCnt="0"/>
      <dgm:spPr/>
    </dgm:pt>
    <dgm:pt modelId="{0B15ECCE-0EFF-474E-AB41-FE7E3C360A42}" type="pres">
      <dgm:prSet presAssocID="{673C63A5-3962-48B4-A5AD-219CAD08D8FE}" presName="composite" presStyleCnt="0"/>
      <dgm:spPr/>
    </dgm:pt>
    <dgm:pt modelId="{A5BEEF5D-BB61-4C66-B303-78A4D6E209A3}" type="pres">
      <dgm:prSet presAssocID="{673C63A5-3962-48B4-A5AD-219CAD08D8FE}" presName="imgShp" presStyleLbl="fgImgPlace1" presStyleIdx="1" presStyleCnt="4" custScaleY="10739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07836813-83C2-4DCF-9F62-B2384024FB88}" type="pres">
      <dgm:prSet presAssocID="{673C63A5-3962-48B4-A5AD-219CAD08D8FE}" presName="txShp" presStyleLbl="node1" presStyleIdx="1" presStyleCnt="4">
        <dgm:presLayoutVars>
          <dgm:bulletEnabled val="1"/>
        </dgm:presLayoutVars>
      </dgm:prSet>
      <dgm:spPr/>
    </dgm:pt>
    <dgm:pt modelId="{D22A7FE3-657A-46D7-8E86-78D2C7613AD1}" type="pres">
      <dgm:prSet presAssocID="{DA304372-A868-41BA-87FA-76DA7F4B13DB}" presName="spacing" presStyleCnt="0"/>
      <dgm:spPr/>
    </dgm:pt>
    <dgm:pt modelId="{48FB3D29-026A-4C7C-B1BC-AD596247C57D}" type="pres">
      <dgm:prSet presAssocID="{4176209B-2722-4A0F-B35D-62F4FBB9B638}" presName="composite" presStyleCnt="0"/>
      <dgm:spPr/>
    </dgm:pt>
    <dgm:pt modelId="{AA05E878-EA5E-429A-91AF-602B2D1DA129}" type="pres">
      <dgm:prSet presAssocID="{4176209B-2722-4A0F-B35D-62F4FBB9B638}"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6E08D90C-8754-4801-B506-A81AF677ED76}" type="pres">
      <dgm:prSet presAssocID="{4176209B-2722-4A0F-B35D-62F4FBB9B638}" presName="txShp" presStyleLbl="node1" presStyleIdx="2" presStyleCnt="4">
        <dgm:presLayoutVars>
          <dgm:bulletEnabled val="1"/>
        </dgm:presLayoutVars>
      </dgm:prSet>
      <dgm:spPr/>
    </dgm:pt>
    <dgm:pt modelId="{E906D43D-4E1F-43AE-AA64-219B2BC2AA02}" type="pres">
      <dgm:prSet presAssocID="{35BC8B7F-B7F4-4C55-AD5B-B5C7341F431A}" presName="spacing" presStyleCnt="0"/>
      <dgm:spPr/>
    </dgm:pt>
    <dgm:pt modelId="{6EE40B53-B79E-4477-A87E-F83CC0F01B54}" type="pres">
      <dgm:prSet presAssocID="{04A4FEB6-2FF7-4D19-AC1F-146EBA2CC701}" presName="composite" presStyleCnt="0"/>
      <dgm:spPr/>
    </dgm:pt>
    <dgm:pt modelId="{80BB930D-D19D-4E76-BF5D-A869D7EAEE2E}" type="pres">
      <dgm:prSet presAssocID="{04A4FEB6-2FF7-4D19-AC1F-146EBA2CC701}"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96E99190-CD18-4758-A910-B0114D79F5E5}" type="pres">
      <dgm:prSet presAssocID="{04A4FEB6-2FF7-4D19-AC1F-146EBA2CC701}" presName="txShp" presStyleLbl="node1" presStyleIdx="3" presStyleCnt="4">
        <dgm:presLayoutVars>
          <dgm:bulletEnabled val="1"/>
        </dgm:presLayoutVars>
      </dgm:prSet>
      <dgm:spPr/>
    </dgm:pt>
  </dgm:ptLst>
  <dgm:cxnLst>
    <dgm:cxn modelId="{37C93A09-BC18-44F4-AB4D-FF8B3F162E68}" srcId="{83BED704-C3C3-4D40-8C8E-80FAF9957FF0}" destId="{673C63A5-3962-48B4-A5AD-219CAD08D8FE}" srcOrd="1" destOrd="0" parTransId="{2B1DCE12-3A2E-4991-A78B-F2BF178C5698}" sibTransId="{DA304372-A868-41BA-87FA-76DA7F4B13DB}"/>
    <dgm:cxn modelId="{B5F70F1D-D6B5-4FD4-B820-8B2F70920BFB}" type="presOf" srcId="{04A4FEB6-2FF7-4D19-AC1F-146EBA2CC701}" destId="{96E99190-CD18-4758-A910-B0114D79F5E5}" srcOrd="0" destOrd="0" presId="urn:microsoft.com/office/officeart/2005/8/layout/vList3"/>
    <dgm:cxn modelId="{09CCE850-FCCD-4824-9D7B-56068EFDE7B8}" srcId="{83BED704-C3C3-4D40-8C8E-80FAF9957FF0}" destId="{04A4FEB6-2FF7-4D19-AC1F-146EBA2CC701}" srcOrd="3" destOrd="0" parTransId="{D9B17F14-0395-4415-BBF0-46F052BBDF26}" sibTransId="{AAF85AF3-0C52-48BB-AD29-1A4AB2CCB642}"/>
    <dgm:cxn modelId="{D43A2852-66B1-4342-AE53-C325D2FEACE3}" type="presOf" srcId="{E753E515-FD13-408F-8F6F-27158600419F}" destId="{131DB58E-AC2A-4F1D-BE58-F88427964823}" srcOrd="0" destOrd="0" presId="urn:microsoft.com/office/officeart/2005/8/layout/vList3"/>
    <dgm:cxn modelId="{76E7B17A-57D9-473F-9D04-2386F4A80511}" srcId="{83BED704-C3C3-4D40-8C8E-80FAF9957FF0}" destId="{E753E515-FD13-408F-8F6F-27158600419F}" srcOrd="0" destOrd="0" parTransId="{7291C8F6-36A6-4688-9A7F-E12A333814DE}" sibTransId="{46B5BDA5-044B-4471-A916-D5AC4A63E0B6}"/>
    <dgm:cxn modelId="{C21C4886-6459-454B-9112-F7728EE62371}" srcId="{83BED704-C3C3-4D40-8C8E-80FAF9957FF0}" destId="{4176209B-2722-4A0F-B35D-62F4FBB9B638}" srcOrd="2" destOrd="0" parTransId="{83D3987F-BFF2-4CA1-8CC5-82F491A6C742}" sibTransId="{35BC8B7F-B7F4-4C55-AD5B-B5C7341F431A}"/>
    <dgm:cxn modelId="{4B9D63B3-808C-433E-963C-781E656C59B1}" type="presOf" srcId="{83BED704-C3C3-4D40-8C8E-80FAF9957FF0}" destId="{412EDBC2-F5D0-4554-85DB-F4EC4741C4DC}" srcOrd="0" destOrd="0" presId="urn:microsoft.com/office/officeart/2005/8/layout/vList3"/>
    <dgm:cxn modelId="{D69A9FBF-815D-49B9-AA9F-B5D46DD4E32C}" type="presOf" srcId="{673C63A5-3962-48B4-A5AD-219CAD08D8FE}" destId="{07836813-83C2-4DCF-9F62-B2384024FB88}" srcOrd="0" destOrd="0" presId="urn:microsoft.com/office/officeart/2005/8/layout/vList3"/>
    <dgm:cxn modelId="{6EAA85DC-73B3-4B28-978C-C7B19212E42D}" type="presOf" srcId="{4176209B-2722-4A0F-B35D-62F4FBB9B638}" destId="{6E08D90C-8754-4801-B506-A81AF677ED76}" srcOrd="0" destOrd="0" presId="urn:microsoft.com/office/officeart/2005/8/layout/vList3"/>
    <dgm:cxn modelId="{30F9BC1B-8985-4F36-A915-2CA65CED8BF8}" type="presParOf" srcId="{412EDBC2-F5D0-4554-85DB-F4EC4741C4DC}" destId="{68F739AE-D583-446D-B0F2-191C77BF9FEE}" srcOrd="0" destOrd="0" presId="urn:microsoft.com/office/officeart/2005/8/layout/vList3"/>
    <dgm:cxn modelId="{37D37009-8624-40B8-B7DC-A5A03677AB60}" type="presParOf" srcId="{68F739AE-D583-446D-B0F2-191C77BF9FEE}" destId="{50C66976-1230-4FCA-B179-65BCFD8205D7}" srcOrd="0" destOrd="0" presId="urn:microsoft.com/office/officeart/2005/8/layout/vList3"/>
    <dgm:cxn modelId="{CC4B11E7-35D4-4734-AF33-F56E9BE2C910}" type="presParOf" srcId="{68F739AE-D583-446D-B0F2-191C77BF9FEE}" destId="{131DB58E-AC2A-4F1D-BE58-F88427964823}" srcOrd="1" destOrd="0" presId="urn:microsoft.com/office/officeart/2005/8/layout/vList3"/>
    <dgm:cxn modelId="{4784A329-E8C2-402B-8351-C2E01F338236}" type="presParOf" srcId="{412EDBC2-F5D0-4554-85DB-F4EC4741C4DC}" destId="{5B39249E-8101-4C41-ABA0-5296946D3141}" srcOrd="1" destOrd="0" presId="urn:microsoft.com/office/officeart/2005/8/layout/vList3"/>
    <dgm:cxn modelId="{04A14B4A-CC07-49CE-86B9-12FA2F4213B8}" type="presParOf" srcId="{412EDBC2-F5D0-4554-85DB-F4EC4741C4DC}" destId="{0B15ECCE-0EFF-474E-AB41-FE7E3C360A42}" srcOrd="2" destOrd="0" presId="urn:microsoft.com/office/officeart/2005/8/layout/vList3"/>
    <dgm:cxn modelId="{5514105E-70D0-406B-8B84-0B405F106BAE}" type="presParOf" srcId="{0B15ECCE-0EFF-474E-AB41-FE7E3C360A42}" destId="{A5BEEF5D-BB61-4C66-B303-78A4D6E209A3}" srcOrd="0" destOrd="0" presId="urn:microsoft.com/office/officeart/2005/8/layout/vList3"/>
    <dgm:cxn modelId="{FCBD86D2-2999-4CBE-8B4B-C34E5CC1EF83}" type="presParOf" srcId="{0B15ECCE-0EFF-474E-AB41-FE7E3C360A42}" destId="{07836813-83C2-4DCF-9F62-B2384024FB88}" srcOrd="1" destOrd="0" presId="urn:microsoft.com/office/officeart/2005/8/layout/vList3"/>
    <dgm:cxn modelId="{01D9AD7F-7CFB-4D35-B155-727757395ED2}" type="presParOf" srcId="{412EDBC2-F5D0-4554-85DB-F4EC4741C4DC}" destId="{D22A7FE3-657A-46D7-8E86-78D2C7613AD1}" srcOrd="3" destOrd="0" presId="urn:microsoft.com/office/officeart/2005/8/layout/vList3"/>
    <dgm:cxn modelId="{932BC241-9010-4E5F-A541-AF916E0A5A31}" type="presParOf" srcId="{412EDBC2-F5D0-4554-85DB-F4EC4741C4DC}" destId="{48FB3D29-026A-4C7C-B1BC-AD596247C57D}" srcOrd="4" destOrd="0" presId="urn:microsoft.com/office/officeart/2005/8/layout/vList3"/>
    <dgm:cxn modelId="{A201E814-ABA6-4E90-BB11-390A595EAF85}" type="presParOf" srcId="{48FB3D29-026A-4C7C-B1BC-AD596247C57D}" destId="{AA05E878-EA5E-429A-91AF-602B2D1DA129}" srcOrd="0" destOrd="0" presId="urn:microsoft.com/office/officeart/2005/8/layout/vList3"/>
    <dgm:cxn modelId="{E7C44620-7E33-465A-9F07-2AA48354E237}" type="presParOf" srcId="{48FB3D29-026A-4C7C-B1BC-AD596247C57D}" destId="{6E08D90C-8754-4801-B506-A81AF677ED76}" srcOrd="1" destOrd="0" presId="urn:microsoft.com/office/officeart/2005/8/layout/vList3"/>
    <dgm:cxn modelId="{F73C8936-D525-42B3-823C-4315A7787F31}" type="presParOf" srcId="{412EDBC2-F5D0-4554-85DB-F4EC4741C4DC}" destId="{E906D43D-4E1F-43AE-AA64-219B2BC2AA02}" srcOrd="5" destOrd="0" presId="urn:microsoft.com/office/officeart/2005/8/layout/vList3"/>
    <dgm:cxn modelId="{5186BEDD-5965-4F08-9889-09C86AAE3D3C}" type="presParOf" srcId="{412EDBC2-F5D0-4554-85DB-F4EC4741C4DC}" destId="{6EE40B53-B79E-4477-A87E-F83CC0F01B54}" srcOrd="6" destOrd="0" presId="urn:microsoft.com/office/officeart/2005/8/layout/vList3"/>
    <dgm:cxn modelId="{AF448AD8-18B8-4142-99C8-702AC3797E32}" type="presParOf" srcId="{6EE40B53-B79E-4477-A87E-F83CC0F01B54}" destId="{80BB930D-D19D-4E76-BF5D-A869D7EAEE2E}" srcOrd="0" destOrd="0" presId="urn:microsoft.com/office/officeart/2005/8/layout/vList3"/>
    <dgm:cxn modelId="{97D9EEEE-5A03-44D0-AD29-79517DE443C9}" type="presParOf" srcId="{6EE40B53-B79E-4477-A87E-F83CC0F01B54}" destId="{96E99190-CD18-4758-A910-B0114D79F5E5}"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BBBF3-EC01-4486-9D34-6F1814BDAE09}">
      <dsp:nvSpPr>
        <dsp:cNvPr id="0" name=""/>
        <dsp:cNvSpPr/>
      </dsp:nvSpPr>
      <dsp:spPr>
        <a:xfrm>
          <a:off x="0" y="0"/>
          <a:ext cx="7543800" cy="1257300"/>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altLang="en-US" sz="4500" b="1" kern="1200" dirty="0">
              <a:ln w="1905"/>
              <a:solidFill>
                <a:srgbClr val="0095B8"/>
              </a:solidFill>
              <a:effectLst>
                <a:innerShdw blurRad="69850" dist="43180" dir="5400000">
                  <a:srgbClr val="000000">
                    <a:alpha val="65000"/>
                  </a:srgbClr>
                </a:innerShdw>
              </a:effectLst>
            </a:rPr>
            <a:t>As </a:t>
          </a:r>
          <a:r>
            <a:rPr lang="en-US" altLang="en-US" sz="4500" b="1" kern="1200">
              <a:ln w="1905"/>
              <a:solidFill>
                <a:srgbClr val="0095B8"/>
              </a:solidFill>
              <a:effectLst>
                <a:innerShdw blurRad="69850" dist="43180" dir="5400000">
                  <a:srgbClr val="000000">
                    <a:alpha val="65000"/>
                  </a:srgbClr>
                </a:innerShdw>
              </a:effectLst>
            </a:rPr>
            <a:t>of January</a:t>
          </a:r>
          <a:r>
            <a:rPr lang="en-US" altLang="en-US" sz="4500" b="1" kern="1200" dirty="0">
              <a:ln w="1905"/>
              <a:solidFill>
                <a:srgbClr val="0095B8"/>
              </a:solidFill>
              <a:effectLst>
                <a:innerShdw blurRad="69850" dist="43180" dir="5400000">
                  <a:srgbClr val="000000">
                    <a:alpha val="65000"/>
                  </a:srgbClr>
                </a:innerShdw>
              </a:effectLst>
            </a:rPr>
            <a:t>, 2019, HFTP has:</a:t>
          </a:r>
          <a:endParaRPr lang="en-US" sz="4500" kern="1200" dirty="0">
            <a:solidFill>
              <a:schemeClr val="tx1"/>
            </a:solidFill>
          </a:endParaRPr>
        </a:p>
      </dsp:txBody>
      <dsp:txXfrm>
        <a:off x="0" y="0"/>
        <a:ext cx="7543800" cy="1257300"/>
      </dsp:txXfrm>
    </dsp:sp>
    <dsp:sp modelId="{A7F4E162-BCF4-4ABA-8897-349E3CC6F336}">
      <dsp:nvSpPr>
        <dsp:cNvPr id="0" name=""/>
        <dsp:cNvSpPr/>
      </dsp:nvSpPr>
      <dsp:spPr>
        <a:xfrm>
          <a:off x="0" y="1268732"/>
          <a:ext cx="2512144" cy="2617464"/>
        </a:xfrm>
        <a:prstGeom prst="rect">
          <a:avLst/>
        </a:prstGeom>
        <a:solidFill>
          <a:schemeClr val="accent1">
            <a:hueOff val="0"/>
            <a:satOff val="0"/>
            <a:lumOff val="0"/>
            <a:alphaOff val="0"/>
          </a:schemeClr>
        </a:solidFill>
        <a:ln w="28575" cap="flat" cmpd="sng" algn="ctr">
          <a:solidFill>
            <a:schemeClr val="tx1">
              <a:alpha val="84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altLang="en-US" sz="4300" b="1" kern="1200" dirty="0">
              <a:ln w="1905"/>
              <a:solidFill>
                <a:schemeClr val="bg1"/>
              </a:solidFill>
              <a:effectLst>
                <a:innerShdw blurRad="69850" dist="43180" dir="5400000">
                  <a:srgbClr val="000000">
                    <a:alpha val="65000"/>
                  </a:srgbClr>
                </a:innerShdw>
              </a:effectLst>
            </a:rPr>
            <a:t>Global Members</a:t>
          </a:r>
        </a:p>
        <a:p>
          <a:pPr marL="0" lvl="0" indent="0" algn="ctr" defTabSz="1911350">
            <a:lnSpc>
              <a:spcPct val="90000"/>
            </a:lnSpc>
            <a:spcBef>
              <a:spcPct val="0"/>
            </a:spcBef>
            <a:spcAft>
              <a:spcPct val="35000"/>
            </a:spcAft>
            <a:buNone/>
          </a:pPr>
          <a:r>
            <a:rPr lang="en-US" altLang="en-US" sz="4300" b="1" u="none" kern="1200" dirty="0">
              <a:ln w="1905"/>
              <a:solidFill>
                <a:schemeClr val="bg1"/>
              </a:solidFill>
              <a:effectLst>
                <a:innerShdw blurRad="69850" dist="43180" dir="5400000">
                  <a:srgbClr val="000000">
                    <a:alpha val="65000"/>
                  </a:srgbClr>
                </a:innerShdw>
              </a:effectLst>
            </a:rPr>
            <a:t>4,256</a:t>
          </a:r>
          <a:endParaRPr lang="en-US" sz="4300" u="none" kern="1200" dirty="0"/>
        </a:p>
      </dsp:txBody>
      <dsp:txXfrm>
        <a:off x="0" y="1268732"/>
        <a:ext cx="2512144" cy="2617464"/>
      </dsp:txXfrm>
    </dsp:sp>
    <dsp:sp modelId="{BF77A1B7-F726-4438-B0D6-AAE968FF8EBD}">
      <dsp:nvSpPr>
        <dsp:cNvPr id="0" name=""/>
        <dsp:cNvSpPr/>
      </dsp:nvSpPr>
      <dsp:spPr>
        <a:xfrm>
          <a:off x="2515827" y="1268732"/>
          <a:ext cx="2512144" cy="2617464"/>
        </a:xfrm>
        <a:prstGeom prst="rect">
          <a:avLst/>
        </a:prstGeom>
        <a:solidFill>
          <a:schemeClr val="accent1">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altLang="en-US" sz="4300" b="1" kern="1200" dirty="0">
              <a:ln w="1905"/>
              <a:solidFill>
                <a:schemeClr val="bg1"/>
              </a:solidFill>
              <a:effectLst>
                <a:innerShdw blurRad="69850" dist="43180" dir="5400000">
                  <a:srgbClr val="000000">
                    <a:alpha val="65000"/>
                  </a:srgbClr>
                </a:innerShdw>
              </a:effectLst>
            </a:rPr>
            <a:t>Global Chapters</a:t>
          </a:r>
        </a:p>
        <a:p>
          <a:pPr marL="0" lvl="0" indent="0" algn="ctr" defTabSz="1911350">
            <a:lnSpc>
              <a:spcPct val="90000"/>
            </a:lnSpc>
            <a:spcBef>
              <a:spcPct val="0"/>
            </a:spcBef>
            <a:spcAft>
              <a:spcPct val="35000"/>
            </a:spcAft>
            <a:buNone/>
          </a:pPr>
          <a:r>
            <a:rPr lang="en-US" sz="4300" b="1" u="sng" kern="1200" dirty="0">
              <a:ln w="1905"/>
              <a:solidFill>
                <a:schemeClr val="bg1"/>
              </a:solidFill>
              <a:effectLst>
                <a:innerShdw blurRad="69850" dist="43180" dir="5400000">
                  <a:srgbClr val="000000">
                    <a:alpha val="65000"/>
                  </a:srgbClr>
                </a:innerShdw>
              </a:effectLst>
            </a:rPr>
            <a:t>59</a:t>
          </a:r>
          <a:endParaRPr lang="en-US" sz="4300" u="sng" kern="1200" dirty="0"/>
        </a:p>
      </dsp:txBody>
      <dsp:txXfrm>
        <a:off x="2515827" y="1268732"/>
        <a:ext cx="2512144" cy="2617464"/>
      </dsp:txXfrm>
    </dsp:sp>
    <dsp:sp modelId="{907FC33B-0580-4733-B534-2521C58EDC84}">
      <dsp:nvSpPr>
        <dsp:cNvPr id="0" name=""/>
        <dsp:cNvSpPr/>
      </dsp:nvSpPr>
      <dsp:spPr>
        <a:xfrm>
          <a:off x="5027972" y="1268732"/>
          <a:ext cx="2512144" cy="2617464"/>
        </a:xfrm>
        <a:prstGeom prst="rect">
          <a:avLst/>
        </a:prstGeom>
        <a:solidFill>
          <a:schemeClr val="accent1">
            <a:hueOff val="0"/>
            <a:satOff val="0"/>
            <a:lumOff val="0"/>
            <a:alphaOff val="0"/>
          </a:schemeClr>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altLang="en-US" sz="4300" b="1" kern="1200" dirty="0">
              <a:ln w="1905"/>
              <a:solidFill>
                <a:schemeClr val="bg1"/>
              </a:solidFill>
              <a:effectLst>
                <a:innerShdw blurRad="69850" dist="43180" dir="5400000">
                  <a:srgbClr val="000000">
                    <a:alpha val="65000"/>
                  </a:srgbClr>
                </a:innerShdw>
              </a:effectLst>
            </a:rPr>
            <a:t>Student Chapters</a:t>
          </a:r>
        </a:p>
        <a:p>
          <a:pPr marL="0" lvl="0" indent="0" algn="ctr" defTabSz="1911350">
            <a:lnSpc>
              <a:spcPct val="90000"/>
            </a:lnSpc>
            <a:spcBef>
              <a:spcPct val="0"/>
            </a:spcBef>
            <a:spcAft>
              <a:spcPct val="35000"/>
            </a:spcAft>
            <a:buNone/>
          </a:pPr>
          <a:r>
            <a:rPr lang="en-US" sz="4300" b="1" u="sng" kern="1200">
              <a:ln w="1905"/>
              <a:solidFill>
                <a:schemeClr val="bg1"/>
              </a:solidFill>
              <a:effectLst>
                <a:innerShdw blurRad="69850" dist="43180" dir="5400000">
                  <a:srgbClr val="000000">
                    <a:alpha val="65000"/>
                  </a:srgbClr>
                </a:innerShdw>
              </a:effectLst>
            </a:rPr>
            <a:t>24</a:t>
          </a:r>
          <a:endParaRPr lang="en-US" sz="4300" u="sng" kern="1200" dirty="0"/>
        </a:p>
      </dsp:txBody>
      <dsp:txXfrm>
        <a:off x="5027972" y="1268732"/>
        <a:ext cx="2512144" cy="2617464"/>
      </dsp:txXfrm>
    </dsp:sp>
    <dsp:sp modelId="{245F8A9B-7BD2-4E08-9B3A-91DDB737BA61}">
      <dsp:nvSpPr>
        <dsp:cNvPr id="0" name=""/>
        <dsp:cNvSpPr/>
      </dsp:nvSpPr>
      <dsp:spPr>
        <a:xfrm>
          <a:off x="0" y="3897630"/>
          <a:ext cx="7543800" cy="293370"/>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74400-0FF0-4D16-A448-E76BFD107397}">
      <dsp:nvSpPr>
        <dsp:cNvPr id="0" name=""/>
        <dsp:cNvSpPr/>
      </dsp:nvSpPr>
      <dsp:spPr>
        <a:xfrm>
          <a:off x="594359" y="0"/>
          <a:ext cx="6736080" cy="3962400"/>
        </a:xfrm>
        <a:prstGeom prst="rightArrow">
          <a:avLst/>
        </a:prstGeom>
        <a:solidFill>
          <a:srgbClr val="00B9E4"/>
        </a:solidFill>
        <a:ln>
          <a:noFill/>
        </a:ln>
        <a:effectLst/>
      </dsp:spPr>
      <dsp:style>
        <a:lnRef idx="0">
          <a:scrgbClr r="0" g="0" b="0"/>
        </a:lnRef>
        <a:fillRef idx="1">
          <a:scrgbClr r="0" g="0" b="0"/>
        </a:fillRef>
        <a:effectRef idx="0">
          <a:scrgbClr r="0" g="0" b="0"/>
        </a:effectRef>
        <a:fontRef idx="minor"/>
      </dsp:style>
    </dsp:sp>
    <dsp:sp modelId="{C3368D25-2DAC-4C21-8BAD-D5554310E4AB}">
      <dsp:nvSpPr>
        <dsp:cNvPr id="0" name=""/>
        <dsp:cNvSpPr/>
      </dsp:nvSpPr>
      <dsp:spPr>
        <a:xfrm>
          <a:off x="3482" y="1188719"/>
          <a:ext cx="1522660" cy="1584960"/>
        </a:xfrm>
        <a:prstGeom prst="roundRect">
          <a:avLst/>
        </a:prstGeom>
        <a:solidFill>
          <a:schemeClr val="bg1">
            <a:lumMod val="9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ln w="1905"/>
              <a:solidFill>
                <a:srgbClr val="0095B8"/>
              </a:solidFill>
              <a:effectLst>
                <a:innerShdw blurRad="69850" dist="43180" dir="5400000">
                  <a:srgbClr val="000000">
                    <a:alpha val="65000"/>
                  </a:srgbClr>
                </a:innerShdw>
              </a:effectLst>
            </a:rPr>
            <a:t>Make Meaningful Connections</a:t>
          </a:r>
          <a:endParaRPr lang="en-US" sz="1800" kern="1200" dirty="0">
            <a:solidFill>
              <a:schemeClr val="tx1"/>
            </a:solidFill>
          </a:endParaRPr>
        </a:p>
      </dsp:txBody>
      <dsp:txXfrm>
        <a:off x="77812" y="1263049"/>
        <a:ext cx="1374000" cy="1436300"/>
      </dsp:txXfrm>
    </dsp:sp>
    <dsp:sp modelId="{F8C11BC2-9D82-4749-92D1-32B913E656D8}">
      <dsp:nvSpPr>
        <dsp:cNvPr id="0" name=""/>
        <dsp:cNvSpPr/>
      </dsp:nvSpPr>
      <dsp:spPr>
        <a:xfrm>
          <a:off x="1602276" y="1188719"/>
          <a:ext cx="1522660" cy="1584960"/>
        </a:xfrm>
        <a:prstGeom prst="roundRect">
          <a:avLst/>
        </a:prstGeom>
        <a:solidFill>
          <a:schemeClr val="bg1">
            <a:lumMod val="9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ln w="1905"/>
              <a:solidFill>
                <a:srgbClr val="0095B8"/>
              </a:solidFill>
              <a:effectLst>
                <a:innerShdw blurRad="69850" dist="43180" dir="5400000">
                  <a:srgbClr val="000000">
                    <a:alpha val="65000"/>
                  </a:srgbClr>
                </a:innerShdw>
              </a:effectLst>
            </a:rPr>
            <a:t>Gain Industry Knowledge</a:t>
          </a:r>
          <a:endParaRPr lang="en-US" sz="1800" kern="1200" dirty="0">
            <a:solidFill>
              <a:schemeClr val="tx1"/>
            </a:solidFill>
          </a:endParaRPr>
        </a:p>
      </dsp:txBody>
      <dsp:txXfrm>
        <a:off x="1676606" y="1263049"/>
        <a:ext cx="1374000" cy="1436300"/>
      </dsp:txXfrm>
    </dsp:sp>
    <dsp:sp modelId="{824A9156-7CA1-4D21-866F-E684CCD87A08}">
      <dsp:nvSpPr>
        <dsp:cNvPr id="0" name=""/>
        <dsp:cNvSpPr/>
      </dsp:nvSpPr>
      <dsp:spPr>
        <a:xfrm>
          <a:off x="3201069" y="1188719"/>
          <a:ext cx="1522660" cy="1584960"/>
        </a:xfrm>
        <a:prstGeom prst="roundRect">
          <a:avLst/>
        </a:prstGeom>
        <a:solidFill>
          <a:schemeClr val="bg1">
            <a:lumMod val="9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ln w="1905"/>
              <a:solidFill>
                <a:srgbClr val="0095B8"/>
              </a:solidFill>
              <a:effectLst>
                <a:innerShdw blurRad="69850" dist="43180" dir="5400000">
                  <a:srgbClr val="000000">
                    <a:alpha val="65000"/>
                  </a:srgbClr>
                </a:innerShdw>
              </a:effectLst>
            </a:rPr>
            <a:t>Advance Your Career</a:t>
          </a:r>
          <a:endParaRPr lang="en-US" sz="1800" kern="1200" dirty="0">
            <a:solidFill>
              <a:schemeClr val="tx1"/>
            </a:solidFill>
          </a:endParaRPr>
        </a:p>
      </dsp:txBody>
      <dsp:txXfrm>
        <a:off x="3275399" y="1263049"/>
        <a:ext cx="1374000" cy="1436300"/>
      </dsp:txXfrm>
    </dsp:sp>
    <dsp:sp modelId="{0D4906D1-3DAB-409D-A140-467D32C87D5E}">
      <dsp:nvSpPr>
        <dsp:cNvPr id="0" name=""/>
        <dsp:cNvSpPr/>
      </dsp:nvSpPr>
      <dsp:spPr>
        <a:xfrm>
          <a:off x="4799863" y="1188719"/>
          <a:ext cx="1522660" cy="1584960"/>
        </a:xfrm>
        <a:prstGeom prst="roundRect">
          <a:avLst/>
        </a:prstGeom>
        <a:solidFill>
          <a:schemeClr val="bg1">
            <a:lumMod val="9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 </a:t>
          </a:r>
          <a:r>
            <a:rPr lang="en-US" altLang="en-US" sz="1800" b="1" kern="1200" dirty="0">
              <a:ln w="1905"/>
              <a:solidFill>
                <a:srgbClr val="0095B8"/>
              </a:solidFill>
              <a:effectLst>
                <a:innerShdw blurRad="69850" dist="43180" dir="5400000">
                  <a:srgbClr val="000000">
                    <a:alpha val="65000"/>
                  </a:srgbClr>
                </a:innerShdw>
              </a:effectLst>
            </a:rPr>
            <a:t>Access Useful Tools </a:t>
          </a:r>
          <a:endParaRPr lang="en-US" sz="1800" kern="1200" dirty="0">
            <a:solidFill>
              <a:schemeClr val="tx1"/>
            </a:solidFill>
          </a:endParaRPr>
        </a:p>
      </dsp:txBody>
      <dsp:txXfrm>
        <a:off x="4874193" y="1263049"/>
        <a:ext cx="1374000" cy="1436300"/>
      </dsp:txXfrm>
    </dsp:sp>
    <dsp:sp modelId="{9AD1002D-320E-4358-A729-A0F116A22263}">
      <dsp:nvSpPr>
        <dsp:cNvPr id="0" name=""/>
        <dsp:cNvSpPr/>
      </dsp:nvSpPr>
      <dsp:spPr>
        <a:xfrm>
          <a:off x="6398656" y="1188719"/>
          <a:ext cx="1522660" cy="1584960"/>
        </a:xfrm>
        <a:prstGeom prst="roundRect">
          <a:avLst/>
        </a:prstGeom>
        <a:solidFill>
          <a:schemeClr val="bg1">
            <a:lumMod val="9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n-US" sz="1800" b="1" kern="1200" dirty="0">
              <a:ln w="1905"/>
              <a:solidFill>
                <a:srgbClr val="0095B8"/>
              </a:solidFill>
              <a:effectLst>
                <a:innerShdw blurRad="69850" dist="43180" dir="5400000">
                  <a:srgbClr val="000000">
                    <a:alpha val="65000"/>
                  </a:srgbClr>
                </a:innerShdw>
              </a:effectLst>
            </a:rPr>
            <a:t>Develop New Skills</a:t>
          </a:r>
          <a:endParaRPr lang="en-US" sz="1800" kern="1200" dirty="0">
            <a:solidFill>
              <a:schemeClr val="tx1"/>
            </a:solidFill>
          </a:endParaRPr>
        </a:p>
      </dsp:txBody>
      <dsp:txXfrm>
        <a:off x="6472986" y="1263049"/>
        <a:ext cx="1374000" cy="1436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BE29-F775-4288-8FD4-5CA244B8E153}">
      <dsp:nvSpPr>
        <dsp:cNvPr id="0" name=""/>
        <dsp:cNvSpPr/>
      </dsp:nvSpPr>
      <dsp:spPr>
        <a:xfrm rot="5400000">
          <a:off x="-290043" y="1147291"/>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19C3C-473B-45DB-9644-91E4705161FC}">
      <dsp:nvSpPr>
        <dsp:cNvPr id="0" name=""/>
        <dsp:cNvSpPr/>
      </dsp:nvSpPr>
      <dsp:spPr>
        <a:xfrm>
          <a:off x="4414" y="324882"/>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Chapters</a:t>
          </a:r>
        </a:p>
      </dsp:txBody>
      <dsp:txXfrm>
        <a:off x="34707" y="355175"/>
        <a:ext cx="1663215" cy="973695"/>
      </dsp:txXfrm>
    </dsp:sp>
    <dsp:sp modelId="{BD521435-87BA-4B61-95DB-9F7DDB9559EE}">
      <dsp:nvSpPr>
        <dsp:cNvPr id="0" name=""/>
        <dsp:cNvSpPr/>
      </dsp:nvSpPr>
      <dsp:spPr>
        <a:xfrm rot="5400000">
          <a:off x="-290043" y="2440143"/>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ACE2BA-0C07-461B-8912-708C75297408}">
      <dsp:nvSpPr>
        <dsp:cNvPr id="0" name=""/>
        <dsp:cNvSpPr/>
      </dsp:nvSpPr>
      <dsp:spPr>
        <a:xfrm>
          <a:off x="4414" y="1617733"/>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Networking</a:t>
          </a:r>
        </a:p>
      </dsp:txBody>
      <dsp:txXfrm>
        <a:off x="34707" y="1648026"/>
        <a:ext cx="1663215" cy="973695"/>
      </dsp:txXfrm>
    </dsp:sp>
    <dsp:sp modelId="{20AEE01B-871D-43DA-9A92-137EF59D4BF3}">
      <dsp:nvSpPr>
        <dsp:cNvPr id="0" name=""/>
        <dsp:cNvSpPr/>
      </dsp:nvSpPr>
      <dsp:spPr>
        <a:xfrm rot="5400000">
          <a:off x="-290043" y="3732994"/>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AF0001-2B5B-40F6-A471-B6A90408956E}">
      <dsp:nvSpPr>
        <dsp:cNvPr id="0" name=""/>
        <dsp:cNvSpPr/>
      </dsp:nvSpPr>
      <dsp:spPr>
        <a:xfrm>
          <a:off x="4414" y="2910585"/>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Webinars</a:t>
          </a:r>
        </a:p>
      </dsp:txBody>
      <dsp:txXfrm>
        <a:off x="34707" y="2940878"/>
        <a:ext cx="1663215" cy="973695"/>
      </dsp:txXfrm>
    </dsp:sp>
    <dsp:sp modelId="{87AFD02C-E023-4546-AD0C-6AA484484BD0}">
      <dsp:nvSpPr>
        <dsp:cNvPr id="0" name=""/>
        <dsp:cNvSpPr/>
      </dsp:nvSpPr>
      <dsp:spPr>
        <a:xfrm>
          <a:off x="356381" y="4379420"/>
          <a:ext cx="2285449"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99FFFD-9536-46F5-B46D-60992F426F02}">
      <dsp:nvSpPr>
        <dsp:cNvPr id="0" name=""/>
        <dsp:cNvSpPr/>
      </dsp:nvSpPr>
      <dsp:spPr>
        <a:xfrm>
          <a:off x="4414" y="4203436"/>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Global Events and Conferences</a:t>
          </a:r>
        </a:p>
      </dsp:txBody>
      <dsp:txXfrm>
        <a:off x="34707" y="4233729"/>
        <a:ext cx="1663215" cy="973695"/>
      </dsp:txXfrm>
    </dsp:sp>
    <dsp:sp modelId="{97A0ABE4-2716-49B3-9BEB-9D7A8DC9F841}">
      <dsp:nvSpPr>
        <dsp:cNvPr id="0" name=""/>
        <dsp:cNvSpPr/>
      </dsp:nvSpPr>
      <dsp:spPr>
        <a:xfrm rot="16200000">
          <a:off x="2002612" y="3732994"/>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DD1C5A-4EFB-4EA8-BA68-0557C0ACC52B}">
      <dsp:nvSpPr>
        <dsp:cNvPr id="0" name=""/>
        <dsp:cNvSpPr/>
      </dsp:nvSpPr>
      <dsp:spPr>
        <a:xfrm>
          <a:off x="2297070" y="4203436"/>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Certifications</a:t>
          </a:r>
        </a:p>
      </dsp:txBody>
      <dsp:txXfrm>
        <a:off x="2327363" y="4233729"/>
        <a:ext cx="1663215" cy="973695"/>
      </dsp:txXfrm>
    </dsp:sp>
    <dsp:sp modelId="{E083A5B8-CED6-405E-BB05-3DBB682D5B56}">
      <dsp:nvSpPr>
        <dsp:cNvPr id="0" name=""/>
        <dsp:cNvSpPr/>
      </dsp:nvSpPr>
      <dsp:spPr>
        <a:xfrm rot="16200000">
          <a:off x="2002612" y="2440143"/>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EA60B-9908-4514-9970-761657F44153}">
      <dsp:nvSpPr>
        <dsp:cNvPr id="0" name=""/>
        <dsp:cNvSpPr/>
      </dsp:nvSpPr>
      <dsp:spPr>
        <a:xfrm>
          <a:off x="2297070" y="2910585"/>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Member Pricing Discounts</a:t>
          </a:r>
        </a:p>
      </dsp:txBody>
      <dsp:txXfrm>
        <a:off x="2327363" y="2940878"/>
        <a:ext cx="1663215" cy="973695"/>
      </dsp:txXfrm>
    </dsp:sp>
    <dsp:sp modelId="{A280236B-0C28-4004-94D1-504F545A84A3}">
      <dsp:nvSpPr>
        <dsp:cNvPr id="0" name=""/>
        <dsp:cNvSpPr/>
      </dsp:nvSpPr>
      <dsp:spPr>
        <a:xfrm rot="16200000">
          <a:off x="2002612" y="1147291"/>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4319E2-77BB-452E-B044-54F9696B04AE}">
      <dsp:nvSpPr>
        <dsp:cNvPr id="0" name=""/>
        <dsp:cNvSpPr/>
      </dsp:nvSpPr>
      <dsp:spPr>
        <a:xfrm>
          <a:off x="2297070" y="1617733"/>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Community@HFTP</a:t>
          </a:r>
          <a:endParaRPr lang="en-US" sz="1400" b="1" kern="1200" dirty="0"/>
        </a:p>
      </dsp:txBody>
      <dsp:txXfrm>
        <a:off x="2327363" y="1648026"/>
        <a:ext cx="1663215" cy="973695"/>
      </dsp:txXfrm>
    </dsp:sp>
    <dsp:sp modelId="{0B79D289-6462-4C88-B8D4-44DDAB92B965}">
      <dsp:nvSpPr>
        <dsp:cNvPr id="0" name=""/>
        <dsp:cNvSpPr/>
      </dsp:nvSpPr>
      <dsp:spPr>
        <a:xfrm>
          <a:off x="2649038" y="500866"/>
          <a:ext cx="2285449"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0CD026-A2AD-4C07-ADBE-AFAF5A06372E}">
      <dsp:nvSpPr>
        <dsp:cNvPr id="0" name=""/>
        <dsp:cNvSpPr/>
      </dsp:nvSpPr>
      <dsp:spPr>
        <a:xfrm>
          <a:off x="2297070" y="324882"/>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The Global Hospitality Accounting Common Practices</a:t>
          </a:r>
          <a:endParaRPr lang="en-US" sz="1400" kern="1200" dirty="0"/>
        </a:p>
      </dsp:txBody>
      <dsp:txXfrm>
        <a:off x="2327363" y="355175"/>
        <a:ext cx="1663215" cy="973695"/>
      </dsp:txXfrm>
    </dsp:sp>
    <dsp:sp modelId="{A982B360-17F1-478F-8D92-4192E3310C39}">
      <dsp:nvSpPr>
        <dsp:cNvPr id="0" name=""/>
        <dsp:cNvSpPr/>
      </dsp:nvSpPr>
      <dsp:spPr>
        <a:xfrm rot="5400000">
          <a:off x="4295269" y="1147291"/>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79F1E7-D37C-4FBE-839A-D0BA9A907766}">
      <dsp:nvSpPr>
        <dsp:cNvPr id="0" name=""/>
        <dsp:cNvSpPr/>
      </dsp:nvSpPr>
      <dsp:spPr>
        <a:xfrm>
          <a:off x="4589727" y="324882"/>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HFTP Member Consultants</a:t>
          </a:r>
          <a:r>
            <a:rPr lang="en-US" sz="1600" b="0" i="0" kern="1200" dirty="0"/>
            <a:t> </a:t>
          </a:r>
          <a:endParaRPr lang="en-US" sz="1600" kern="1200" dirty="0"/>
        </a:p>
      </dsp:txBody>
      <dsp:txXfrm>
        <a:off x="4620020" y="355175"/>
        <a:ext cx="1663215" cy="973695"/>
      </dsp:txXfrm>
    </dsp:sp>
    <dsp:sp modelId="{E87AC5B0-74F5-473F-8062-E130FF284C05}">
      <dsp:nvSpPr>
        <dsp:cNvPr id="0" name=""/>
        <dsp:cNvSpPr/>
      </dsp:nvSpPr>
      <dsp:spPr>
        <a:xfrm rot="5400000">
          <a:off x="4295269" y="2440143"/>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B68D56-C234-480C-974F-7CC59CF74739}">
      <dsp:nvSpPr>
        <dsp:cNvPr id="0" name=""/>
        <dsp:cNvSpPr/>
      </dsp:nvSpPr>
      <dsp:spPr>
        <a:xfrm>
          <a:off x="4589727" y="1617733"/>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Career Center</a:t>
          </a:r>
          <a:endParaRPr lang="en-US" sz="1600" kern="1200" dirty="0"/>
        </a:p>
      </dsp:txBody>
      <dsp:txXfrm>
        <a:off x="4620020" y="1648026"/>
        <a:ext cx="1663215" cy="973695"/>
      </dsp:txXfrm>
    </dsp:sp>
    <dsp:sp modelId="{D6F158FD-5D4C-4CC8-AE1F-850BC2D83D28}">
      <dsp:nvSpPr>
        <dsp:cNvPr id="0" name=""/>
        <dsp:cNvSpPr/>
      </dsp:nvSpPr>
      <dsp:spPr>
        <a:xfrm rot="5400000">
          <a:off x="4295269" y="3732994"/>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B1546-9021-47A7-A195-D261CD2D58F0}">
      <dsp:nvSpPr>
        <dsp:cNvPr id="0" name=""/>
        <dsp:cNvSpPr/>
      </dsp:nvSpPr>
      <dsp:spPr>
        <a:xfrm>
          <a:off x="4589727" y="2910585"/>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Industry Research &amp; Centers</a:t>
          </a:r>
          <a:endParaRPr lang="en-US" sz="1600" kern="1200" dirty="0"/>
        </a:p>
      </dsp:txBody>
      <dsp:txXfrm>
        <a:off x="4620020" y="2940878"/>
        <a:ext cx="1663215" cy="973695"/>
      </dsp:txXfrm>
    </dsp:sp>
    <dsp:sp modelId="{F1FD59F2-6D78-4448-8B59-9D1CA1200EDE}">
      <dsp:nvSpPr>
        <dsp:cNvPr id="0" name=""/>
        <dsp:cNvSpPr/>
      </dsp:nvSpPr>
      <dsp:spPr>
        <a:xfrm>
          <a:off x="4941694" y="4379420"/>
          <a:ext cx="2285449"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758B0C-B7EC-451F-9C65-A3F01A71AD06}">
      <dsp:nvSpPr>
        <dsp:cNvPr id="0" name=""/>
        <dsp:cNvSpPr/>
      </dsp:nvSpPr>
      <dsp:spPr>
        <a:xfrm>
          <a:off x="4589727" y="4203436"/>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Industry Reference Texts</a:t>
          </a:r>
          <a:endParaRPr lang="en-US" sz="1600" kern="1200" dirty="0"/>
        </a:p>
      </dsp:txBody>
      <dsp:txXfrm>
        <a:off x="4620020" y="4233729"/>
        <a:ext cx="1663215" cy="973695"/>
      </dsp:txXfrm>
    </dsp:sp>
    <dsp:sp modelId="{C0689DEE-B923-4CFE-90B3-75CE7FD834AD}">
      <dsp:nvSpPr>
        <dsp:cNvPr id="0" name=""/>
        <dsp:cNvSpPr/>
      </dsp:nvSpPr>
      <dsp:spPr>
        <a:xfrm rot="16200000">
          <a:off x="6587925" y="3732994"/>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B0940E-3757-48EE-B15F-4E1BE1995BB1}">
      <dsp:nvSpPr>
        <dsp:cNvPr id="0" name=""/>
        <dsp:cNvSpPr/>
      </dsp:nvSpPr>
      <dsp:spPr>
        <a:xfrm>
          <a:off x="6882383" y="4203436"/>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err="1"/>
            <a:t>Pineapplesearch</a:t>
          </a:r>
          <a:endParaRPr lang="en-US" sz="1600" b="1" kern="1200" dirty="0"/>
        </a:p>
      </dsp:txBody>
      <dsp:txXfrm>
        <a:off x="6912676" y="4233729"/>
        <a:ext cx="1663215" cy="973695"/>
      </dsp:txXfrm>
    </dsp:sp>
    <dsp:sp modelId="{2AC745DC-28D6-4B78-B0CE-762FEEB323E3}">
      <dsp:nvSpPr>
        <dsp:cNvPr id="0" name=""/>
        <dsp:cNvSpPr/>
      </dsp:nvSpPr>
      <dsp:spPr>
        <a:xfrm rot="16200000">
          <a:off x="6587925" y="2440143"/>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C7C281-A435-4493-9BF1-9E8F2135D5AA}">
      <dsp:nvSpPr>
        <dsp:cNvPr id="0" name=""/>
        <dsp:cNvSpPr/>
      </dsp:nvSpPr>
      <dsp:spPr>
        <a:xfrm>
          <a:off x="6882383" y="2910585"/>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rPr>
            <a:t>HFTP News Sites</a:t>
          </a:r>
          <a:r>
            <a:rPr lang="en-US" sz="1200" b="0" i="0" kern="1200" dirty="0">
              <a:solidFill>
                <a:schemeClr val="bg1"/>
              </a:solidFill>
            </a:rPr>
            <a:t>: </a:t>
          </a:r>
          <a:br>
            <a:rPr lang="en-US" sz="1200" b="0" i="0" kern="1200" dirty="0">
              <a:solidFill>
                <a:schemeClr val="bg1"/>
              </a:solidFill>
            </a:rPr>
          </a:br>
          <a:r>
            <a:rPr lang="en-US" sz="1200" b="1" i="0" kern="1200" dirty="0">
              <a:solidFill>
                <a:schemeClr val="bg1"/>
              </a:solidFill>
            </a:rPr>
            <a:t>HFTP News, HITEC Bytes, Finance Bytes , GDPR Bytes, F&amp;B Bytes and Club Bytes</a:t>
          </a:r>
          <a:endParaRPr lang="en-US" sz="1200" b="1" kern="1200" dirty="0">
            <a:solidFill>
              <a:schemeClr val="bg1"/>
            </a:solidFill>
          </a:endParaRPr>
        </a:p>
      </dsp:txBody>
      <dsp:txXfrm>
        <a:off x="6912676" y="2940878"/>
        <a:ext cx="1663215" cy="973695"/>
      </dsp:txXfrm>
    </dsp:sp>
    <dsp:sp modelId="{AA203ED9-8B71-46D0-A998-B12147EB09ED}">
      <dsp:nvSpPr>
        <dsp:cNvPr id="0" name=""/>
        <dsp:cNvSpPr/>
      </dsp:nvSpPr>
      <dsp:spPr>
        <a:xfrm rot="16200000">
          <a:off x="6587925" y="1147291"/>
          <a:ext cx="1285644" cy="1551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E96F26-6C00-4B4B-B136-EC88FFCBF279}">
      <dsp:nvSpPr>
        <dsp:cNvPr id="0" name=""/>
        <dsp:cNvSpPr/>
      </dsp:nvSpPr>
      <dsp:spPr>
        <a:xfrm>
          <a:off x="6882383" y="1617733"/>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HFTP Publications and Research Reports</a:t>
          </a:r>
        </a:p>
      </dsp:txBody>
      <dsp:txXfrm>
        <a:off x="6912676" y="1648026"/>
        <a:ext cx="1663215" cy="973695"/>
      </dsp:txXfrm>
    </dsp:sp>
    <dsp:sp modelId="{3BC2C7A9-A8DC-4F68-BFDA-91EBF7220E4B}">
      <dsp:nvSpPr>
        <dsp:cNvPr id="0" name=""/>
        <dsp:cNvSpPr/>
      </dsp:nvSpPr>
      <dsp:spPr>
        <a:xfrm>
          <a:off x="6882383" y="324882"/>
          <a:ext cx="1723801" cy="10342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HFTP Connect (Blog)</a:t>
          </a:r>
          <a:endParaRPr lang="en-US" sz="1600" kern="1200" dirty="0"/>
        </a:p>
      </dsp:txBody>
      <dsp:txXfrm>
        <a:off x="6912676" y="355175"/>
        <a:ext cx="1663215" cy="973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C1F9-4336-457D-A561-C4E8349532D6}">
      <dsp:nvSpPr>
        <dsp:cNvPr id="0" name=""/>
        <dsp:cNvSpPr/>
      </dsp:nvSpPr>
      <dsp:spPr>
        <a:xfrm>
          <a:off x="40" y="13245"/>
          <a:ext cx="3845569" cy="13536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ln w="1905"/>
              <a:solidFill>
                <a:srgbClr val="0095B8"/>
              </a:solidFill>
              <a:effectLst>
                <a:innerShdw blurRad="69850" dist="43180" dir="5400000">
                  <a:srgbClr val="000000">
                    <a:alpha val="65000"/>
                  </a:srgbClr>
                </a:innerShdw>
              </a:effectLst>
              <a:latin typeface="+mn-lt"/>
              <a:ea typeface="+mn-ea"/>
              <a:cs typeface="+mn-cs"/>
            </a:rPr>
            <a:t>Club</a:t>
          </a:r>
          <a:r>
            <a:rPr lang="en-US" sz="2400" kern="1200" dirty="0"/>
            <a:t> </a:t>
          </a:r>
          <a:r>
            <a:rPr lang="en-US" sz="2400" b="1" kern="1200" baseline="0" dirty="0">
              <a:ln w="1905"/>
              <a:solidFill>
                <a:srgbClr val="0095B8"/>
              </a:solidFill>
              <a:effectLst>
                <a:innerShdw blurRad="69850" dist="43180" dir="5400000">
                  <a:srgbClr val="000000">
                    <a:alpha val="65000"/>
                  </a:srgbClr>
                </a:innerShdw>
              </a:effectLst>
              <a:latin typeface="Calibri"/>
              <a:ea typeface="+mn-ea"/>
              <a:cs typeface="+mn-cs"/>
            </a:rPr>
            <a:t>Accounting</a:t>
          </a:r>
        </a:p>
      </dsp:txBody>
      <dsp:txXfrm>
        <a:off x="40" y="13245"/>
        <a:ext cx="3845569" cy="1353600"/>
      </dsp:txXfrm>
    </dsp:sp>
    <dsp:sp modelId="{2B397F5F-B0F6-4614-AC89-AE39CAFF5F43}">
      <dsp:nvSpPr>
        <dsp:cNvPr id="0" name=""/>
        <dsp:cNvSpPr/>
      </dsp:nvSpPr>
      <dsp:spPr>
        <a:xfrm>
          <a:off x="40" y="1366845"/>
          <a:ext cx="3845569" cy="372530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Accounts Payable Clerk</a:t>
          </a:r>
        </a:p>
        <a:p>
          <a:pPr marL="171450" lvl="1" indent="-171450" algn="l" defTabSz="800100">
            <a:lnSpc>
              <a:spcPct val="90000"/>
            </a:lnSpc>
            <a:spcBef>
              <a:spcPct val="0"/>
            </a:spcBef>
            <a:spcAft>
              <a:spcPct val="15000"/>
            </a:spcAft>
            <a:buChar char="•"/>
          </a:pPr>
          <a:r>
            <a:rPr lang="en-US" sz="1800" kern="1200" dirty="0"/>
            <a:t>Accounts Receivable Clerk</a:t>
          </a:r>
        </a:p>
        <a:p>
          <a:pPr marL="171450" lvl="1" indent="-171450" algn="l" defTabSz="800100">
            <a:lnSpc>
              <a:spcPct val="90000"/>
            </a:lnSpc>
            <a:spcBef>
              <a:spcPct val="0"/>
            </a:spcBef>
            <a:spcAft>
              <a:spcPct val="15000"/>
            </a:spcAft>
            <a:buChar char="•"/>
          </a:pPr>
          <a:r>
            <a:rPr lang="en-US" sz="1800" kern="1200" dirty="0"/>
            <a:t>Assistant Controller</a:t>
          </a:r>
        </a:p>
        <a:p>
          <a:pPr marL="171450" lvl="1" indent="-171450" algn="l" defTabSz="800100">
            <a:lnSpc>
              <a:spcPct val="90000"/>
            </a:lnSpc>
            <a:spcBef>
              <a:spcPct val="0"/>
            </a:spcBef>
            <a:spcAft>
              <a:spcPct val="15000"/>
            </a:spcAft>
            <a:buChar char="•"/>
          </a:pPr>
          <a:r>
            <a:rPr lang="en-US" sz="1800" kern="1200" dirty="0"/>
            <a:t>Bookkeeper</a:t>
          </a:r>
        </a:p>
        <a:p>
          <a:pPr marL="171450" lvl="1" indent="-171450" algn="l" defTabSz="800100">
            <a:lnSpc>
              <a:spcPct val="90000"/>
            </a:lnSpc>
            <a:spcBef>
              <a:spcPct val="0"/>
            </a:spcBef>
            <a:spcAft>
              <a:spcPct val="15000"/>
            </a:spcAft>
            <a:buChar char="•"/>
          </a:pPr>
          <a:r>
            <a:rPr lang="en-US" sz="1800" kern="1200" dirty="0"/>
            <a:t>Controller</a:t>
          </a:r>
        </a:p>
        <a:p>
          <a:pPr marL="171450" lvl="1" indent="-171450" algn="l" defTabSz="800100">
            <a:lnSpc>
              <a:spcPct val="90000"/>
            </a:lnSpc>
            <a:spcBef>
              <a:spcPct val="0"/>
            </a:spcBef>
            <a:spcAft>
              <a:spcPct val="15000"/>
            </a:spcAft>
            <a:buChar char="•"/>
          </a:pPr>
          <a:r>
            <a:rPr lang="en-US" sz="1800" kern="1200" dirty="0"/>
            <a:t>Chief Financial Officer</a:t>
          </a:r>
        </a:p>
        <a:p>
          <a:pPr marL="171450" lvl="1" indent="-171450" algn="l" defTabSz="800100">
            <a:lnSpc>
              <a:spcPct val="90000"/>
            </a:lnSpc>
            <a:spcBef>
              <a:spcPct val="0"/>
            </a:spcBef>
            <a:spcAft>
              <a:spcPct val="15000"/>
            </a:spcAft>
            <a:buChar char="•"/>
          </a:pPr>
          <a:r>
            <a:rPr lang="en-US" sz="1800" kern="1200" dirty="0"/>
            <a:t>Payroll Clerk</a:t>
          </a:r>
        </a:p>
        <a:p>
          <a:pPr marL="171450" lvl="1" indent="-171450" algn="l" defTabSz="800100">
            <a:lnSpc>
              <a:spcPct val="90000"/>
            </a:lnSpc>
            <a:spcBef>
              <a:spcPct val="0"/>
            </a:spcBef>
            <a:spcAft>
              <a:spcPct val="15000"/>
            </a:spcAft>
            <a:buChar char="•"/>
          </a:pPr>
          <a:r>
            <a:rPr lang="en-US" sz="1800" kern="1200" dirty="0"/>
            <a:t>Receiving and Storeroom Clerk</a:t>
          </a:r>
        </a:p>
        <a:p>
          <a:pPr marL="171450" lvl="1" indent="-171450" algn="l" defTabSz="800100">
            <a:lnSpc>
              <a:spcPct val="90000"/>
            </a:lnSpc>
            <a:spcBef>
              <a:spcPct val="0"/>
            </a:spcBef>
            <a:spcAft>
              <a:spcPct val="15000"/>
            </a:spcAft>
            <a:buChar char="•"/>
          </a:pPr>
          <a:endParaRPr lang="en-US" sz="1800" kern="1200" dirty="0"/>
        </a:p>
      </dsp:txBody>
      <dsp:txXfrm>
        <a:off x="40" y="1366845"/>
        <a:ext cx="3845569" cy="3725308"/>
      </dsp:txXfrm>
    </dsp:sp>
    <dsp:sp modelId="{528E2FE8-E083-4333-A42E-AC99FBFC3B86}">
      <dsp:nvSpPr>
        <dsp:cNvPr id="0" name=""/>
        <dsp:cNvSpPr/>
      </dsp:nvSpPr>
      <dsp:spPr>
        <a:xfrm>
          <a:off x="4383989" y="13245"/>
          <a:ext cx="3845569" cy="13536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baseline="0" dirty="0">
              <a:ln w="1905"/>
              <a:solidFill>
                <a:srgbClr val="0095B8"/>
              </a:solidFill>
              <a:effectLst>
                <a:innerShdw blurRad="69850" dist="43180" dir="5400000">
                  <a:srgbClr val="000000">
                    <a:alpha val="65000"/>
                  </a:srgbClr>
                </a:innerShdw>
              </a:effectLst>
              <a:latin typeface="Calibri"/>
              <a:ea typeface="+mn-ea"/>
              <a:cs typeface="+mn-cs"/>
            </a:rPr>
            <a:t>Lodging</a:t>
          </a:r>
          <a:r>
            <a:rPr lang="en-US" sz="2400" kern="1200" dirty="0"/>
            <a:t> </a:t>
          </a:r>
          <a:r>
            <a:rPr lang="en-US" sz="2400" b="1" kern="1200" baseline="0" dirty="0">
              <a:ln w="1905"/>
              <a:solidFill>
                <a:srgbClr val="0095B8"/>
              </a:solidFill>
              <a:effectLst>
                <a:innerShdw blurRad="69850" dist="43180" dir="5400000">
                  <a:srgbClr val="000000">
                    <a:alpha val="65000"/>
                  </a:srgbClr>
                </a:innerShdw>
              </a:effectLst>
              <a:latin typeface="Calibri"/>
              <a:ea typeface="+mn-ea"/>
              <a:cs typeface="+mn-cs"/>
            </a:rPr>
            <a:t>Accounting</a:t>
          </a:r>
        </a:p>
      </dsp:txBody>
      <dsp:txXfrm>
        <a:off x="4383989" y="13245"/>
        <a:ext cx="3845569" cy="1353600"/>
      </dsp:txXfrm>
    </dsp:sp>
    <dsp:sp modelId="{A8188F44-E18F-4E0A-A385-DABD266CB3C4}">
      <dsp:nvSpPr>
        <dsp:cNvPr id="0" name=""/>
        <dsp:cNvSpPr/>
      </dsp:nvSpPr>
      <dsp:spPr>
        <a:xfrm>
          <a:off x="4383989" y="1366845"/>
          <a:ext cx="3845569" cy="372530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Accounts Payable Manager</a:t>
          </a:r>
        </a:p>
        <a:p>
          <a:pPr marL="171450" lvl="1" indent="-171450" algn="l" defTabSz="800100">
            <a:lnSpc>
              <a:spcPct val="90000"/>
            </a:lnSpc>
            <a:spcBef>
              <a:spcPct val="0"/>
            </a:spcBef>
            <a:spcAft>
              <a:spcPct val="15000"/>
            </a:spcAft>
            <a:buChar char="•"/>
          </a:pPr>
          <a:r>
            <a:rPr lang="en-US" sz="1800" kern="1200" dirty="0"/>
            <a:t>Accounts Receivable Manager</a:t>
          </a:r>
        </a:p>
        <a:p>
          <a:pPr marL="171450" lvl="1" indent="-171450" algn="l" defTabSz="800100">
            <a:lnSpc>
              <a:spcPct val="90000"/>
            </a:lnSpc>
            <a:spcBef>
              <a:spcPct val="0"/>
            </a:spcBef>
            <a:spcAft>
              <a:spcPct val="15000"/>
            </a:spcAft>
            <a:buChar char="•"/>
          </a:pPr>
          <a:r>
            <a:rPr lang="en-US" sz="1800" kern="1200" dirty="0"/>
            <a:t>Assistant Controller</a:t>
          </a:r>
        </a:p>
        <a:p>
          <a:pPr marL="171450" lvl="1" indent="-171450" algn="l" defTabSz="800100">
            <a:lnSpc>
              <a:spcPct val="90000"/>
            </a:lnSpc>
            <a:spcBef>
              <a:spcPct val="0"/>
            </a:spcBef>
            <a:spcAft>
              <a:spcPct val="15000"/>
            </a:spcAft>
            <a:buChar char="•"/>
          </a:pPr>
          <a:r>
            <a:rPr lang="en-US" sz="1800" kern="1200" dirty="0"/>
            <a:t>Assistant Director of Finance</a:t>
          </a:r>
        </a:p>
        <a:p>
          <a:pPr marL="171450" lvl="1" indent="-171450" algn="l" defTabSz="800100">
            <a:lnSpc>
              <a:spcPct val="90000"/>
            </a:lnSpc>
            <a:spcBef>
              <a:spcPct val="0"/>
            </a:spcBef>
            <a:spcAft>
              <a:spcPct val="15000"/>
            </a:spcAft>
            <a:buChar char="•"/>
          </a:pPr>
          <a:r>
            <a:rPr lang="en-US" sz="1800" kern="1200" dirty="0"/>
            <a:t>Chief Financial Officer</a:t>
          </a:r>
        </a:p>
        <a:p>
          <a:pPr marL="171450" lvl="1" indent="-171450" algn="l" defTabSz="800100">
            <a:lnSpc>
              <a:spcPct val="90000"/>
            </a:lnSpc>
            <a:spcBef>
              <a:spcPct val="0"/>
            </a:spcBef>
            <a:spcAft>
              <a:spcPct val="15000"/>
            </a:spcAft>
            <a:buChar char="•"/>
          </a:pPr>
          <a:r>
            <a:rPr lang="en-US" sz="1800" kern="1200" dirty="0"/>
            <a:t>Controller</a:t>
          </a:r>
        </a:p>
        <a:p>
          <a:pPr marL="171450" lvl="1" indent="-171450" algn="l" defTabSz="800100">
            <a:lnSpc>
              <a:spcPct val="90000"/>
            </a:lnSpc>
            <a:spcBef>
              <a:spcPct val="0"/>
            </a:spcBef>
            <a:spcAft>
              <a:spcPct val="15000"/>
            </a:spcAft>
            <a:buChar char="•"/>
          </a:pPr>
          <a:r>
            <a:rPr lang="en-US" sz="1800" kern="1200" dirty="0"/>
            <a:t>Corporate Controller</a:t>
          </a:r>
        </a:p>
        <a:p>
          <a:pPr marL="171450" lvl="1" indent="-171450" algn="l" defTabSz="800100">
            <a:lnSpc>
              <a:spcPct val="90000"/>
            </a:lnSpc>
            <a:spcBef>
              <a:spcPct val="0"/>
            </a:spcBef>
            <a:spcAft>
              <a:spcPct val="15000"/>
            </a:spcAft>
            <a:buChar char="•"/>
          </a:pPr>
          <a:r>
            <a:rPr lang="en-US" sz="1800" kern="1200" dirty="0"/>
            <a:t>Director of Finance</a:t>
          </a:r>
        </a:p>
        <a:p>
          <a:pPr marL="171450" lvl="1" indent="-171450" algn="l" defTabSz="800100">
            <a:lnSpc>
              <a:spcPct val="90000"/>
            </a:lnSpc>
            <a:spcBef>
              <a:spcPct val="0"/>
            </a:spcBef>
            <a:spcAft>
              <a:spcPct val="15000"/>
            </a:spcAft>
            <a:buChar char="•"/>
          </a:pPr>
          <a:r>
            <a:rPr lang="en-US" sz="1800" kern="1200" dirty="0"/>
            <a:t>Internal Auditor</a:t>
          </a:r>
        </a:p>
        <a:p>
          <a:pPr marL="171450" lvl="1" indent="-171450" algn="l" defTabSz="800100">
            <a:lnSpc>
              <a:spcPct val="90000"/>
            </a:lnSpc>
            <a:spcBef>
              <a:spcPct val="0"/>
            </a:spcBef>
            <a:spcAft>
              <a:spcPct val="15000"/>
            </a:spcAft>
            <a:buChar char="•"/>
          </a:pPr>
          <a:r>
            <a:rPr lang="en-US" sz="1800" kern="1200" dirty="0"/>
            <a:t>Regional Controller</a:t>
          </a:r>
        </a:p>
        <a:p>
          <a:pPr marL="171450" lvl="1" indent="-171450" algn="l" defTabSz="800100">
            <a:lnSpc>
              <a:spcPct val="90000"/>
            </a:lnSpc>
            <a:spcBef>
              <a:spcPct val="0"/>
            </a:spcBef>
            <a:spcAft>
              <a:spcPct val="15000"/>
            </a:spcAft>
            <a:buChar char="•"/>
          </a:pPr>
          <a:r>
            <a:rPr lang="en-US" sz="1800" kern="1200" dirty="0"/>
            <a:t>Staff Accountant</a:t>
          </a:r>
        </a:p>
        <a:p>
          <a:pPr marL="171450" lvl="1" indent="-171450" algn="l" defTabSz="800100">
            <a:lnSpc>
              <a:spcPct val="90000"/>
            </a:lnSpc>
            <a:spcBef>
              <a:spcPct val="0"/>
            </a:spcBef>
            <a:spcAft>
              <a:spcPct val="15000"/>
            </a:spcAft>
            <a:buChar char="•"/>
          </a:pPr>
          <a:r>
            <a:rPr lang="en-US" sz="1800" kern="1200" dirty="0"/>
            <a:t>Vice President of Finance</a:t>
          </a:r>
        </a:p>
      </dsp:txBody>
      <dsp:txXfrm>
        <a:off x="4383989" y="1366845"/>
        <a:ext cx="3845569" cy="3725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DB58E-AC2A-4F1D-BE58-F88427964823}">
      <dsp:nvSpPr>
        <dsp:cNvPr id="0" name=""/>
        <dsp:cNvSpPr/>
      </dsp:nvSpPr>
      <dsp:spPr>
        <a:xfrm rot="10800000">
          <a:off x="997831" y="0"/>
          <a:ext cx="2888361" cy="987550"/>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483"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HFTP</a:t>
          </a:r>
          <a:br>
            <a:rPr lang="en-US" altLang="en-US" sz="2000" b="1" kern="1200" dirty="0">
              <a:ln w="1905"/>
              <a:solidFill>
                <a:srgbClr val="0095B8"/>
              </a:solidFill>
              <a:effectLst>
                <a:innerShdw blurRad="69850" dist="43180" dir="5400000">
                  <a:srgbClr val="000000">
                    <a:alpha val="65000"/>
                  </a:srgbClr>
                </a:innerShdw>
              </a:effectLst>
              <a:cs typeface="Arial" charset="0"/>
            </a:rPr>
          </a:br>
          <a:r>
            <a:rPr lang="en-US" altLang="en-US" sz="1600" b="0" kern="1200" dirty="0">
              <a:ln w="1905"/>
              <a:solidFill>
                <a:schemeClr val="bg1">
                  <a:lumMod val="75000"/>
                </a:schemeClr>
              </a:solidFill>
              <a:effectLst>
                <a:innerShdw blurRad="69850" dist="43180" dir="5400000">
                  <a:srgbClr val="000000">
                    <a:alpha val="65000"/>
                  </a:srgbClr>
                </a:innerShdw>
              </a:effectLst>
              <a:cs typeface="Arial" charset="0"/>
            </a:rPr>
            <a:t>hftp.org</a:t>
          </a:r>
          <a:endParaRPr lang="en-US" sz="1600" kern="1200" dirty="0"/>
        </a:p>
      </dsp:txBody>
      <dsp:txXfrm rot="10800000">
        <a:off x="1244718" y="0"/>
        <a:ext cx="2641474" cy="987550"/>
      </dsp:txXfrm>
    </dsp:sp>
    <dsp:sp modelId="{50C66976-1230-4FCA-B179-65BCFD8205D7}">
      <dsp:nvSpPr>
        <dsp:cNvPr id="0" name=""/>
        <dsp:cNvSpPr/>
      </dsp:nvSpPr>
      <dsp:spPr>
        <a:xfrm>
          <a:off x="480631" y="2503"/>
          <a:ext cx="987550" cy="9875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836813-83C2-4DCF-9F62-B2384024FB88}">
      <dsp:nvSpPr>
        <dsp:cNvPr id="0" name=""/>
        <dsp:cNvSpPr/>
      </dsp:nvSpPr>
      <dsp:spPr>
        <a:xfrm rot="10800000">
          <a:off x="974407" y="1321375"/>
          <a:ext cx="2888361" cy="987550"/>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483"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HFTP Facebook</a:t>
          </a:r>
          <a:br>
            <a:rPr lang="en-US" sz="2000" b="1" kern="1200" dirty="0"/>
          </a:br>
          <a:r>
            <a:rPr lang="en-US" altLang="en-US" sz="1400" b="0" kern="1200" dirty="0">
              <a:ln w="1905"/>
              <a:solidFill>
                <a:schemeClr val="bg1">
                  <a:lumMod val="75000"/>
                </a:schemeClr>
              </a:solidFill>
              <a:effectLst>
                <a:innerShdw blurRad="69850" dist="43180" dir="5400000">
                  <a:srgbClr val="000000">
                    <a:alpha val="65000"/>
                  </a:srgbClr>
                </a:innerShdw>
              </a:effectLst>
              <a:cs typeface="Arial" charset="0"/>
            </a:rPr>
            <a:t>Facebook.com/</a:t>
          </a:r>
          <a:r>
            <a:rPr lang="en-US" altLang="en-US" sz="1400" b="0" kern="1200" dirty="0" err="1">
              <a:ln w="1905"/>
              <a:solidFill>
                <a:schemeClr val="bg1">
                  <a:lumMod val="75000"/>
                </a:schemeClr>
              </a:solidFill>
              <a:effectLst>
                <a:innerShdw blurRad="69850" dist="43180" dir="5400000">
                  <a:srgbClr val="000000">
                    <a:alpha val="65000"/>
                  </a:srgbClr>
                </a:innerShdw>
              </a:effectLst>
              <a:cs typeface="Arial" charset="0"/>
            </a:rPr>
            <a:t>HFTPGlobal</a:t>
          </a:r>
          <a:endParaRPr lang="en-US" sz="1450" kern="1200" dirty="0"/>
        </a:p>
      </dsp:txBody>
      <dsp:txXfrm rot="10800000">
        <a:off x="1221294" y="1321375"/>
        <a:ext cx="2641474" cy="987550"/>
      </dsp:txXfrm>
    </dsp:sp>
    <dsp:sp modelId="{A5BEEF5D-BB61-4C66-B303-78A4D6E209A3}">
      <dsp:nvSpPr>
        <dsp:cNvPr id="0" name=""/>
        <dsp:cNvSpPr/>
      </dsp:nvSpPr>
      <dsp:spPr>
        <a:xfrm>
          <a:off x="480631" y="1284845"/>
          <a:ext cx="987550" cy="106060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08D90C-8754-4801-B506-A81AF677ED76}">
      <dsp:nvSpPr>
        <dsp:cNvPr id="0" name=""/>
        <dsp:cNvSpPr/>
      </dsp:nvSpPr>
      <dsp:spPr>
        <a:xfrm rot="10800000">
          <a:off x="974407" y="2640247"/>
          <a:ext cx="2888361" cy="987550"/>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483"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HITEC Facebook</a:t>
          </a:r>
          <a:br>
            <a:rPr lang="en-US" sz="2000" b="1" kern="1200" dirty="0"/>
          </a:br>
          <a:r>
            <a:rPr lang="en-US" altLang="en-US" sz="1400" b="0" kern="1200" dirty="0">
              <a:ln w="1905"/>
              <a:solidFill>
                <a:schemeClr val="bg1">
                  <a:lumMod val="75000"/>
                </a:schemeClr>
              </a:solidFill>
              <a:effectLst>
                <a:innerShdw blurRad="69850" dist="43180" dir="5400000">
                  <a:srgbClr val="000000">
                    <a:alpha val="65000"/>
                  </a:srgbClr>
                </a:innerShdw>
              </a:effectLst>
              <a:cs typeface="Arial" charset="0"/>
            </a:rPr>
            <a:t>Facebook.com/</a:t>
          </a:r>
          <a:r>
            <a:rPr lang="en-US" altLang="en-US" sz="1400" b="0" kern="1200" dirty="0" err="1">
              <a:ln w="1905"/>
              <a:solidFill>
                <a:schemeClr val="bg1">
                  <a:lumMod val="75000"/>
                </a:schemeClr>
              </a:solidFill>
              <a:effectLst>
                <a:innerShdw blurRad="69850" dist="43180" dir="5400000">
                  <a:srgbClr val="000000">
                    <a:alpha val="65000"/>
                  </a:srgbClr>
                </a:innerShdw>
              </a:effectLst>
              <a:cs typeface="Arial" charset="0"/>
            </a:rPr>
            <a:t>HITECconference</a:t>
          </a:r>
          <a:endParaRPr lang="en-US" sz="1100" kern="1200" dirty="0"/>
        </a:p>
      </dsp:txBody>
      <dsp:txXfrm rot="10800000">
        <a:off x="1221294" y="2640247"/>
        <a:ext cx="2641474" cy="987550"/>
      </dsp:txXfrm>
    </dsp:sp>
    <dsp:sp modelId="{AA05E878-EA5E-429A-91AF-602B2D1DA129}">
      <dsp:nvSpPr>
        <dsp:cNvPr id="0" name=""/>
        <dsp:cNvSpPr/>
      </dsp:nvSpPr>
      <dsp:spPr>
        <a:xfrm>
          <a:off x="480631" y="2640247"/>
          <a:ext cx="987550" cy="9875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6E99190-CD18-4758-A910-B0114D79F5E5}">
      <dsp:nvSpPr>
        <dsp:cNvPr id="0" name=""/>
        <dsp:cNvSpPr/>
      </dsp:nvSpPr>
      <dsp:spPr>
        <a:xfrm rot="10800000">
          <a:off x="974407" y="3922589"/>
          <a:ext cx="2888361" cy="987550"/>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483"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Twitter</a:t>
          </a:r>
          <a:br>
            <a:rPr lang="en-US" sz="2000" b="1" kern="1200" dirty="0"/>
          </a:br>
          <a:r>
            <a:rPr lang="en-US" altLang="en-US" sz="1600" b="0" kern="1200" dirty="0">
              <a:ln w="1905"/>
              <a:solidFill>
                <a:schemeClr val="bg1">
                  <a:lumMod val="75000"/>
                </a:schemeClr>
              </a:solidFill>
              <a:effectLst>
                <a:innerShdw blurRad="69850" dist="43180" dir="5400000">
                  <a:srgbClr val="000000">
                    <a:alpha val="65000"/>
                  </a:srgbClr>
                </a:innerShdw>
              </a:effectLst>
              <a:cs typeface="Arial" charset="0"/>
            </a:rPr>
            <a:t>@HFTP &amp; #HFTP</a:t>
          </a:r>
          <a:endParaRPr lang="en-US" sz="1400" kern="1200" dirty="0"/>
        </a:p>
      </dsp:txBody>
      <dsp:txXfrm rot="10800000">
        <a:off x="1221294" y="3922589"/>
        <a:ext cx="2641474" cy="987550"/>
      </dsp:txXfrm>
    </dsp:sp>
    <dsp:sp modelId="{80BB930D-D19D-4E76-BF5D-A869D7EAEE2E}">
      <dsp:nvSpPr>
        <dsp:cNvPr id="0" name=""/>
        <dsp:cNvSpPr/>
      </dsp:nvSpPr>
      <dsp:spPr>
        <a:xfrm>
          <a:off x="480631" y="3922589"/>
          <a:ext cx="987550" cy="98755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DB58E-AC2A-4F1D-BE58-F88427964823}">
      <dsp:nvSpPr>
        <dsp:cNvPr id="0" name=""/>
        <dsp:cNvSpPr/>
      </dsp:nvSpPr>
      <dsp:spPr>
        <a:xfrm rot="10800000">
          <a:off x="998223" y="3"/>
          <a:ext cx="3040380" cy="987176"/>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318"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Instagram</a:t>
          </a:r>
          <a:br>
            <a:rPr lang="en-US" sz="1200" kern="1200" dirty="0"/>
          </a:br>
          <a:r>
            <a:rPr lang="en-US" altLang="en-US" sz="1600" b="0" kern="1200" dirty="0">
              <a:ln w="1905"/>
              <a:solidFill>
                <a:schemeClr val="bg1">
                  <a:lumMod val="75000"/>
                </a:schemeClr>
              </a:solidFill>
              <a:effectLst>
                <a:innerShdw blurRad="69850" dist="43180" dir="5400000">
                  <a:srgbClr val="000000">
                    <a:alpha val="65000"/>
                  </a:srgbClr>
                </a:innerShdw>
              </a:effectLst>
              <a:cs typeface="Arial" charset="0"/>
            </a:rPr>
            <a:t>@HFTP_HITEC</a:t>
          </a:r>
          <a:endParaRPr lang="en-US" sz="1800" kern="1200" dirty="0"/>
        </a:p>
      </dsp:txBody>
      <dsp:txXfrm rot="10800000">
        <a:off x="1245017" y="3"/>
        <a:ext cx="2793586" cy="987176"/>
      </dsp:txXfrm>
    </dsp:sp>
    <dsp:sp modelId="{50C66976-1230-4FCA-B179-65BCFD8205D7}">
      <dsp:nvSpPr>
        <dsp:cNvPr id="0" name=""/>
        <dsp:cNvSpPr/>
      </dsp:nvSpPr>
      <dsp:spPr>
        <a:xfrm>
          <a:off x="519015" y="2786"/>
          <a:ext cx="987176" cy="98717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7836813-83C2-4DCF-9F62-B2384024FB88}">
      <dsp:nvSpPr>
        <dsp:cNvPr id="0" name=""/>
        <dsp:cNvSpPr/>
      </dsp:nvSpPr>
      <dsp:spPr>
        <a:xfrm rot="10800000">
          <a:off x="1012604" y="1321159"/>
          <a:ext cx="3040380" cy="987176"/>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318"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YouTube</a:t>
          </a:r>
          <a:br>
            <a:rPr lang="en-US" sz="2000" b="1" kern="1200" dirty="0"/>
          </a:br>
          <a:r>
            <a:rPr lang="en-US" altLang="en-US" sz="1400" b="0" kern="1200" dirty="0">
              <a:ln w="1905"/>
              <a:solidFill>
                <a:schemeClr val="bg1">
                  <a:lumMod val="75000"/>
                </a:schemeClr>
              </a:solidFill>
              <a:effectLst>
                <a:innerShdw blurRad="69850" dist="43180" dir="5400000">
                  <a:srgbClr val="000000">
                    <a:alpha val="65000"/>
                  </a:srgbClr>
                </a:innerShdw>
              </a:effectLst>
              <a:cs typeface="Arial" charset="0"/>
            </a:rPr>
            <a:t>youtube.com/</a:t>
          </a:r>
          <a:r>
            <a:rPr lang="en-US" altLang="en-US" sz="1400" b="0" kern="1200" dirty="0" err="1">
              <a:ln w="1905"/>
              <a:solidFill>
                <a:schemeClr val="bg1">
                  <a:lumMod val="75000"/>
                </a:schemeClr>
              </a:solidFill>
              <a:effectLst>
                <a:innerShdw blurRad="69850" dist="43180" dir="5400000">
                  <a:srgbClr val="000000">
                    <a:alpha val="65000"/>
                  </a:srgbClr>
                </a:innerShdw>
              </a:effectLst>
              <a:cs typeface="Arial" charset="0"/>
            </a:rPr>
            <a:t>HFTPandHITEC</a:t>
          </a:r>
          <a:endParaRPr lang="en-US" sz="1400" kern="1200" dirty="0"/>
        </a:p>
      </dsp:txBody>
      <dsp:txXfrm rot="10800000">
        <a:off x="1259398" y="1321159"/>
        <a:ext cx="2793586" cy="987176"/>
      </dsp:txXfrm>
    </dsp:sp>
    <dsp:sp modelId="{A5BEEF5D-BB61-4C66-B303-78A4D6E209A3}">
      <dsp:nvSpPr>
        <dsp:cNvPr id="0" name=""/>
        <dsp:cNvSpPr/>
      </dsp:nvSpPr>
      <dsp:spPr>
        <a:xfrm>
          <a:off x="519015" y="1284643"/>
          <a:ext cx="987176" cy="106020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E08D90C-8754-4801-B506-A81AF677ED76}">
      <dsp:nvSpPr>
        <dsp:cNvPr id="0" name=""/>
        <dsp:cNvSpPr/>
      </dsp:nvSpPr>
      <dsp:spPr>
        <a:xfrm rot="10800000">
          <a:off x="1012604" y="2639531"/>
          <a:ext cx="3040380" cy="987176"/>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318"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LinkedIn</a:t>
          </a:r>
          <a:br>
            <a:rPr lang="en-US" sz="2000" b="1" kern="1200" dirty="0"/>
          </a:br>
          <a:r>
            <a:rPr lang="en-US" altLang="en-US" sz="1400" b="0" kern="1200" dirty="0">
              <a:ln w="1905"/>
              <a:solidFill>
                <a:schemeClr val="bg1">
                  <a:lumMod val="75000"/>
                </a:schemeClr>
              </a:solidFill>
              <a:effectLst>
                <a:innerShdw blurRad="69850" dist="43180" dir="5400000">
                  <a:srgbClr val="000000">
                    <a:alpha val="65000"/>
                  </a:srgbClr>
                </a:innerShdw>
              </a:effectLst>
              <a:cs typeface="Arial" charset="0"/>
            </a:rPr>
            <a:t>Hospitality Financial and Technology Professionals </a:t>
          </a:r>
          <a:endParaRPr lang="en-US" sz="1400" kern="1200" dirty="0"/>
        </a:p>
      </dsp:txBody>
      <dsp:txXfrm rot="10800000">
        <a:off x="1259398" y="2639531"/>
        <a:ext cx="2793586" cy="987176"/>
      </dsp:txXfrm>
    </dsp:sp>
    <dsp:sp modelId="{AA05E878-EA5E-429A-91AF-602B2D1DA129}">
      <dsp:nvSpPr>
        <dsp:cNvPr id="0" name=""/>
        <dsp:cNvSpPr/>
      </dsp:nvSpPr>
      <dsp:spPr>
        <a:xfrm>
          <a:off x="519015" y="2639531"/>
          <a:ext cx="987176" cy="98717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6E99190-CD18-4758-A910-B0114D79F5E5}">
      <dsp:nvSpPr>
        <dsp:cNvPr id="0" name=""/>
        <dsp:cNvSpPr/>
      </dsp:nvSpPr>
      <dsp:spPr>
        <a:xfrm rot="10800000">
          <a:off x="1012604" y="3921388"/>
          <a:ext cx="3040380" cy="987176"/>
        </a:xfrm>
        <a:prstGeom prst="homePlate">
          <a:avLst/>
        </a:prstGeom>
        <a:solidFill>
          <a:schemeClr val="lt1"/>
        </a:solidFill>
        <a:ln w="25400" cap="flat" cmpd="sng" algn="ctr">
          <a:solidFill>
            <a:schemeClr val="accent5"/>
          </a:solidFill>
          <a:prstDash val="solid"/>
        </a:ln>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435318" tIns="76200" rIns="142240" bIns="76200" numCol="1" spcCol="1270" anchor="ctr" anchorCtr="0">
          <a:noAutofit/>
        </a:bodyPr>
        <a:lstStyle/>
        <a:p>
          <a:pPr marL="0" lvl="0" indent="0" algn="ctr" defTabSz="889000">
            <a:lnSpc>
              <a:spcPct val="90000"/>
            </a:lnSpc>
            <a:spcBef>
              <a:spcPct val="0"/>
            </a:spcBef>
            <a:spcAft>
              <a:spcPct val="35000"/>
            </a:spcAft>
            <a:buNone/>
          </a:pPr>
          <a:r>
            <a:rPr lang="en-US" altLang="en-US" sz="2000" b="1" kern="1200" dirty="0">
              <a:ln w="1905"/>
              <a:solidFill>
                <a:srgbClr val="0095B8"/>
              </a:solidFill>
              <a:effectLst>
                <a:innerShdw blurRad="69850" dist="43180" dir="5400000">
                  <a:srgbClr val="000000">
                    <a:alpha val="65000"/>
                  </a:srgbClr>
                </a:innerShdw>
              </a:effectLst>
              <a:cs typeface="Arial" charset="0"/>
            </a:rPr>
            <a:t>Flickr</a:t>
          </a:r>
          <a:br>
            <a:rPr lang="en-US" sz="2000" b="1" kern="1200" dirty="0"/>
          </a:br>
          <a:r>
            <a:rPr lang="en-US" altLang="en-US" sz="1400" b="0" kern="1200" dirty="0">
              <a:ln w="1905"/>
              <a:solidFill>
                <a:schemeClr val="bg1">
                  <a:lumMod val="75000"/>
                </a:schemeClr>
              </a:solidFill>
              <a:effectLst>
                <a:innerShdw blurRad="69850" dist="43180" dir="5400000">
                  <a:srgbClr val="000000">
                    <a:alpha val="65000"/>
                  </a:srgbClr>
                </a:innerShdw>
              </a:effectLst>
              <a:cs typeface="Arial" charset="0"/>
            </a:rPr>
            <a:t>flickr.com/photos/</a:t>
          </a:r>
          <a:r>
            <a:rPr lang="en-US" altLang="en-US" sz="1400" b="0" kern="1200" dirty="0" err="1">
              <a:ln w="1905"/>
              <a:solidFill>
                <a:schemeClr val="bg1">
                  <a:lumMod val="75000"/>
                </a:schemeClr>
              </a:solidFill>
              <a:effectLst>
                <a:innerShdw blurRad="69850" dist="43180" dir="5400000">
                  <a:srgbClr val="000000">
                    <a:alpha val="65000"/>
                  </a:srgbClr>
                </a:innerShdw>
              </a:effectLst>
              <a:cs typeface="Arial" charset="0"/>
            </a:rPr>
            <a:t>hftphitec</a:t>
          </a:r>
          <a:endParaRPr lang="en-US" sz="1300" kern="1200" dirty="0"/>
        </a:p>
      </dsp:txBody>
      <dsp:txXfrm rot="10800000">
        <a:off x="1259398" y="3921388"/>
        <a:ext cx="2793586" cy="987176"/>
      </dsp:txXfrm>
    </dsp:sp>
    <dsp:sp modelId="{80BB930D-D19D-4E76-BF5D-A869D7EAEE2E}">
      <dsp:nvSpPr>
        <dsp:cNvPr id="0" name=""/>
        <dsp:cNvSpPr/>
      </dsp:nvSpPr>
      <dsp:spPr>
        <a:xfrm>
          <a:off x="519015" y="3921388"/>
          <a:ext cx="987176" cy="98717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0A38A8-B834-486C-8DAF-6C42379AFD3C}" type="datetimeFigureOut">
              <a:rPr lang="en-US"/>
              <a:pPr>
                <a:defRPr/>
              </a:pPr>
              <a:t>2/15/2019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9708BB0-649D-4EFE-A0AB-173B356AEB43}" type="slidenum">
              <a:rPr lang="en-US"/>
              <a:pPr>
                <a:defRPr/>
              </a:pPr>
              <a:t>‹#›</a:t>
            </a:fld>
            <a:endParaRPr lang="en-US" dirty="0"/>
          </a:p>
        </p:txBody>
      </p:sp>
    </p:spTree>
    <p:extLst>
      <p:ext uri="{BB962C8B-B14F-4D97-AF65-F5344CB8AC3E}">
        <p14:creationId xmlns:p14="http://schemas.microsoft.com/office/powerpoint/2010/main" val="41101458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5000"/>
              </a:lnSpc>
              <a:spcBef>
                <a:spcPts val="0"/>
              </a:spcBef>
              <a:spcAft>
                <a:spcPts val="1000"/>
              </a:spcAft>
              <a:buFont typeface="+mj-lt"/>
              <a:buAutoNum type="arabicPeriod"/>
            </a:pPr>
            <a:r>
              <a:rPr lang="en-US" sz="12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National Association of Hotel Accountants</a:t>
            </a:r>
          </a:p>
          <a:p>
            <a:pPr marL="457200" indent="-457200">
              <a:lnSpc>
                <a:spcPct val="115000"/>
              </a:lnSpc>
              <a:spcBef>
                <a:spcPts val="0"/>
              </a:spcBef>
              <a:spcAft>
                <a:spcPts val="1000"/>
              </a:spcAft>
              <a:buFont typeface="+mj-lt"/>
              <a:buAutoNum type="arabicPeriod"/>
            </a:pPr>
            <a:r>
              <a:rPr lang="en-US" sz="12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National Association of Hotel-Motel Accountants</a:t>
            </a:r>
          </a:p>
          <a:p>
            <a:pPr marL="457200" indent="-457200">
              <a:lnSpc>
                <a:spcPct val="115000"/>
              </a:lnSpc>
              <a:spcBef>
                <a:spcPts val="0"/>
              </a:spcBef>
              <a:spcAft>
                <a:spcPts val="1000"/>
              </a:spcAft>
              <a:buFont typeface="+mj-lt"/>
              <a:buAutoNum type="arabicPeriod"/>
            </a:pPr>
            <a:r>
              <a:rPr lang="en-US" sz="12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International Association of Hospitality Accountants</a:t>
            </a:r>
          </a:p>
          <a:p>
            <a:pPr marL="457200" indent="-457200">
              <a:lnSpc>
                <a:spcPct val="115000"/>
              </a:lnSpc>
              <a:spcBef>
                <a:spcPts val="0"/>
              </a:spcBef>
              <a:spcAft>
                <a:spcPts val="1000"/>
              </a:spcAft>
              <a:buFont typeface="+mj-lt"/>
              <a:buAutoNum type="arabicPeriod"/>
            </a:pPr>
            <a:r>
              <a:rPr lang="en-US" sz="12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Hospitality Financial and Technology Professionals</a:t>
            </a:r>
          </a:p>
          <a:p>
            <a:endParaRPr lang="en-US" dirty="0"/>
          </a:p>
        </p:txBody>
      </p:sp>
      <p:sp>
        <p:nvSpPr>
          <p:cNvPr id="4" name="Slide Number Placeholder 3"/>
          <p:cNvSpPr>
            <a:spLocks noGrp="1"/>
          </p:cNvSpPr>
          <p:nvPr>
            <p:ph type="sldNum" sz="quarter" idx="10"/>
          </p:nvPr>
        </p:nvSpPr>
        <p:spPr/>
        <p:txBody>
          <a:bodyPr/>
          <a:lstStyle/>
          <a:p>
            <a:pPr>
              <a:defRPr/>
            </a:pPr>
            <a:fld id="{59708BB0-649D-4EFE-A0AB-173B356AEB43}" type="slidenum">
              <a:rPr lang="en-US" smtClean="0"/>
              <a:pPr>
                <a:defRPr/>
              </a:pPr>
              <a:t>3</a:t>
            </a:fld>
            <a:endParaRPr lang="en-US" dirty="0"/>
          </a:p>
        </p:txBody>
      </p:sp>
    </p:spTree>
    <p:extLst>
      <p:ext uri="{BB962C8B-B14F-4D97-AF65-F5344CB8AC3E}">
        <p14:creationId xmlns:p14="http://schemas.microsoft.com/office/powerpoint/2010/main" val="22689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Directors:</a:t>
            </a:r>
          </a:p>
          <a:p>
            <a:pPr>
              <a:spcBef>
                <a:spcPct val="0"/>
              </a:spcBef>
            </a:pPr>
            <a:r>
              <a:rPr lang="en-US" b="0" dirty="0"/>
              <a:t>Stephanie</a:t>
            </a:r>
            <a:r>
              <a:rPr lang="en-US" b="0" baseline="0" dirty="0"/>
              <a:t> Anderson, CHAE, CPA</a:t>
            </a:r>
          </a:p>
          <a:p>
            <a:pPr>
              <a:spcBef>
                <a:spcPct val="0"/>
              </a:spcBef>
            </a:pPr>
            <a:r>
              <a:rPr lang="en-US" b="0" baseline="0" dirty="0"/>
              <a:t>Cindy </a:t>
            </a:r>
            <a:r>
              <a:rPr lang="en-US" b="0" baseline="0" dirty="0" err="1"/>
              <a:t>Braak</a:t>
            </a:r>
            <a:endParaRPr lang="en-US" b="0" dirty="0"/>
          </a:p>
          <a:p>
            <a:pPr>
              <a:spcBef>
                <a:spcPct val="0"/>
              </a:spcBef>
            </a:pPr>
            <a:r>
              <a:rPr lang="en-US" altLang="en-US" dirty="0"/>
              <a:t>Cindy </a:t>
            </a:r>
            <a:r>
              <a:rPr lang="en-US" altLang="en-US" dirty="0" err="1"/>
              <a:t>Estis</a:t>
            </a:r>
            <a:r>
              <a:rPr lang="en-US" altLang="en-US" dirty="0"/>
              <a:t> Green</a:t>
            </a:r>
          </a:p>
          <a:p>
            <a:pPr>
              <a:spcBef>
                <a:spcPct val="0"/>
              </a:spcBef>
            </a:pPr>
            <a:r>
              <a:rPr lang="en-US" altLang="en-US" dirty="0"/>
              <a:t>Amirul Islam</a:t>
            </a:r>
          </a:p>
          <a:p>
            <a:pPr>
              <a:spcBef>
                <a:spcPct val="0"/>
              </a:spcBef>
            </a:pPr>
            <a:r>
              <a:rPr lang="en-US" altLang="en-US" dirty="0"/>
              <a:t>Sherry Marek</a:t>
            </a:r>
          </a:p>
          <a:p>
            <a:pPr>
              <a:spcBef>
                <a:spcPct val="0"/>
              </a:spcBef>
            </a:pPr>
            <a:r>
              <a:rPr lang="en-US" b="0" dirty="0"/>
              <a:t>Martha Mazzitelli, CHAE+, CHTP+</a:t>
            </a:r>
            <a:endParaRPr lang="en-US" altLang="en-US" b="0" dirty="0"/>
          </a:p>
          <a:p>
            <a:pPr>
              <a:spcBef>
                <a:spcPct val="0"/>
              </a:spcBef>
            </a:pPr>
            <a:r>
              <a:rPr lang="en-US" altLang="en-US" dirty="0"/>
              <a:t>Nick Price</a:t>
            </a:r>
          </a:p>
          <a:p>
            <a:pPr>
              <a:spcBef>
                <a:spcPct val="0"/>
              </a:spcBef>
            </a:pPr>
            <a:r>
              <a:rPr lang="en-US" altLang="en-US" dirty="0"/>
              <a:t>Laurie </a:t>
            </a:r>
            <a:r>
              <a:rPr lang="en-US" altLang="en-US" dirty="0" err="1"/>
              <a:t>Rozwski</a:t>
            </a:r>
            <a:r>
              <a:rPr lang="en-US" altLang="en-US" dirty="0"/>
              <a:t>, CHAE, MBA</a:t>
            </a:r>
            <a:br>
              <a:rPr lang="en-US" altLang="en-US" dirty="0"/>
            </a:br>
            <a:r>
              <a:rPr lang="en-US" altLang="en-US" dirty="0" err="1"/>
              <a:t>Kaeko</a:t>
            </a:r>
            <a:r>
              <a:rPr lang="en-US" altLang="en-US" dirty="0"/>
              <a:t> </a:t>
            </a:r>
            <a:r>
              <a:rPr lang="en-US" altLang="en-US" dirty="0" err="1"/>
              <a:t>Shirasu</a:t>
            </a:r>
            <a:r>
              <a:rPr lang="en-US" altLang="en-US" dirty="0"/>
              <a:t>-Bailey, CPA</a:t>
            </a:r>
          </a:p>
          <a:p>
            <a:pPr>
              <a:spcBef>
                <a:spcPct val="0"/>
              </a:spcBef>
            </a:pPr>
            <a:r>
              <a:rPr lang="en-US" b="0" dirty="0"/>
              <a:t>Dr. Justin Taillon</a:t>
            </a:r>
            <a:endParaRPr lang="en-US" altLang="en-US" b="0" dirty="0"/>
          </a:p>
          <a:p>
            <a:pPr>
              <a:spcBef>
                <a:spcPct val="0"/>
              </a:spcBef>
            </a:pPr>
            <a:r>
              <a:rPr lang="en-US" altLang="en-US" dirty="0"/>
              <a:t>Derek Wood</a:t>
            </a:r>
          </a:p>
          <a:p>
            <a:pPr>
              <a:spcBef>
                <a:spcPct val="0"/>
              </a:spcBef>
            </a:pPr>
            <a:r>
              <a:rPr lang="en-US" altLang="en-US" dirty="0"/>
              <a:t>Ex Officio – Frank Wolfe, CAE</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AE8EA0D-D3CF-49B6-811D-A5E733649732}" type="slidenum">
              <a:rPr lang="en-US" altLang="en-US">
                <a:latin typeface="Arial" charset="0"/>
              </a:rPr>
              <a:pPr fontAlgn="base">
                <a:spcBef>
                  <a:spcPct val="0"/>
                </a:spcBef>
                <a:spcAft>
                  <a:spcPct val="0"/>
                </a:spcAft>
              </a:pPr>
              <a:t>11</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708BB0-649D-4EFE-A0AB-173B356AEB43}" type="slidenum">
              <a:rPr lang="en-US" smtClean="0"/>
              <a:pPr>
                <a:defRPr/>
              </a:pPr>
              <a:t>13</a:t>
            </a:fld>
            <a:endParaRPr lang="en-US" dirty="0"/>
          </a:p>
        </p:txBody>
      </p:sp>
    </p:spTree>
    <p:extLst>
      <p:ext uri="{BB962C8B-B14F-4D97-AF65-F5344CB8AC3E}">
        <p14:creationId xmlns:p14="http://schemas.microsoft.com/office/powerpoint/2010/main" val="3079048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Industry Specific (Cybersecurity, Employee Benefits, Fraud, Tax)</a:t>
            </a:r>
          </a:p>
          <a:p>
            <a:r>
              <a:rPr lang="en-US" dirty="0"/>
              <a:t>Sector (Hotels, Casinos, Clubs, Restaurants, Theme Parks)</a:t>
            </a:r>
          </a:p>
          <a:p>
            <a:r>
              <a:rPr lang="en-US" dirty="0"/>
              <a:t>Speaker Topic (Cloud services, Forecast/budgeting, PCI Compliance)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9708BB0-649D-4EFE-A0AB-173B356AEB43}" type="slidenum">
              <a:rPr lang="en-US" smtClean="0"/>
              <a:pPr>
                <a:defRPr/>
              </a:pPr>
              <a:t>19</a:t>
            </a:fld>
            <a:endParaRPr lang="en-US" dirty="0"/>
          </a:p>
        </p:txBody>
      </p:sp>
    </p:spTree>
    <p:extLst>
      <p:ext uri="{BB962C8B-B14F-4D97-AF65-F5344CB8AC3E}">
        <p14:creationId xmlns:p14="http://schemas.microsoft.com/office/powerpoint/2010/main" val="925632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a:t>Tanya Venegas, MBA,MHM</a:t>
            </a:r>
          </a:p>
          <a:p>
            <a:pPr>
              <a:spcBef>
                <a:spcPct val="0"/>
              </a:spcBef>
            </a:pPr>
            <a:r>
              <a:rPr lang="en-US" altLang="en-US" dirty="0"/>
              <a:t>Executive Director of the Research Institute</a:t>
            </a:r>
          </a:p>
          <a:p>
            <a:pPr>
              <a:spcBef>
                <a:spcPct val="0"/>
              </a:spcBef>
            </a:pPr>
            <a:r>
              <a:rPr lang="en-US" altLang="en-US" dirty="0"/>
              <a:t>University of Houston</a:t>
            </a:r>
          </a:p>
          <a:p>
            <a:pPr>
              <a:spcBef>
                <a:spcPct val="0"/>
              </a:spcBef>
            </a:pPr>
            <a:endParaRPr lang="en-US" altLang="en-US" dirty="0"/>
          </a:p>
          <a:p>
            <a:pPr>
              <a:spcBef>
                <a:spcPct val="0"/>
              </a:spcBef>
            </a:pPr>
            <a:r>
              <a:rPr lang="en-US" sz="1200" b="1" i="0" u="none" strike="noStrike" kern="1200" dirty="0">
                <a:solidFill>
                  <a:schemeClr val="tx1"/>
                </a:solidFill>
                <a:effectLst/>
                <a:latin typeface="+mn-lt"/>
                <a:ea typeface="+mn-ea"/>
                <a:cs typeface="+mn-cs"/>
              </a:rPr>
              <a:t>Evita Ma</a:t>
            </a:r>
            <a:br>
              <a:rPr lang="en-US" dirty="0"/>
            </a:br>
            <a:r>
              <a:rPr lang="en-US" sz="1200" b="0" i="0" kern="1200" dirty="0">
                <a:solidFill>
                  <a:schemeClr val="tx1"/>
                </a:solidFill>
                <a:effectLst/>
                <a:latin typeface="+mn-lt"/>
                <a:ea typeface="+mn-ea"/>
                <a:cs typeface="+mn-cs"/>
              </a:rPr>
              <a:t>Executive Director</a:t>
            </a:r>
            <a:br>
              <a:rPr lang="en-US" dirty="0"/>
            </a:br>
            <a:r>
              <a:rPr lang="en-US" sz="1200" b="0" i="0" kern="1200" dirty="0">
                <a:solidFill>
                  <a:schemeClr val="tx1"/>
                </a:solidFill>
                <a:effectLst/>
                <a:latin typeface="+mn-lt"/>
                <a:ea typeface="+mn-ea"/>
                <a:cs typeface="+mn-cs"/>
              </a:rPr>
              <a:t>School of Hotel &amp; Tourism Management</a:t>
            </a:r>
            <a:br>
              <a:rPr lang="en-US" dirty="0"/>
            </a:br>
            <a:r>
              <a:rPr lang="en-US" sz="1200" b="0" i="0" kern="1200" dirty="0">
                <a:solidFill>
                  <a:schemeClr val="tx1"/>
                </a:solidFill>
                <a:effectLst/>
                <a:latin typeface="+mn-lt"/>
                <a:ea typeface="+mn-ea"/>
                <a:cs typeface="+mn-cs"/>
              </a:rPr>
              <a:t>The Hong Kong Polytechnic University</a:t>
            </a:r>
            <a:endParaRPr lang="en-US" altLang="en-US" dirty="0"/>
          </a:p>
          <a:p>
            <a:pPr>
              <a:spcBef>
                <a:spcPct val="0"/>
              </a:spcBef>
            </a:pP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6A6F68-1211-4F3F-8C5D-A887773020FB}" type="slidenum">
              <a:rPr lang="en-US" altLang="en-US"/>
              <a:pPr fontAlgn="base">
                <a:spcBef>
                  <a:spcPct val="0"/>
                </a:spcBef>
                <a:spcAft>
                  <a:spcPct val="0"/>
                </a:spcAft>
              </a:pPr>
              <a:t>22</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708BB0-649D-4EFE-A0AB-173B356AEB43}" type="slidenum">
              <a:rPr lang="en-US" smtClean="0"/>
              <a:pPr>
                <a:defRPr/>
              </a:pPr>
              <a:t>44</a:t>
            </a:fld>
            <a:endParaRPr lang="en-US" dirty="0"/>
          </a:p>
        </p:txBody>
      </p:sp>
    </p:spTree>
    <p:extLst>
      <p:ext uri="{BB962C8B-B14F-4D97-AF65-F5344CB8AC3E}">
        <p14:creationId xmlns:p14="http://schemas.microsoft.com/office/powerpoint/2010/main" val="169290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HFTP MID-SOUTH ATLANTIC REGIONAL CONFERENCE </a:t>
            </a:r>
          </a:p>
          <a:p>
            <a:endParaRPr lang="en-US" dirty="0"/>
          </a:p>
          <a:p>
            <a:r>
              <a:rPr lang="en-US" dirty="0"/>
              <a:t>Hosted By: </a:t>
            </a:r>
          </a:p>
          <a:p>
            <a:r>
              <a:rPr lang="en-US" dirty="0"/>
              <a:t>HFTP Central Carolina Chapter</a:t>
            </a:r>
          </a:p>
          <a:p>
            <a:r>
              <a:rPr lang="en-US" dirty="0"/>
              <a:t>HFTP Charlotte-Blue Ridge Chapter</a:t>
            </a:r>
          </a:p>
          <a:p>
            <a:r>
              <a:rPr lang="en-US" dirty="0"/>
              <a:t>HFTP South Carolina Chapter</a:t>
            </a:r>
          </a:p>
          <a:p>
            <a:r>
              <a:rPr lang="en-US" dirty="0"/>
              <a:t>HFTP Central Virginia Chapter</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u="sng" dirty="0">
                <a:ln w="1905"/>
                <a:solidFill>
                  <a:srgbClr val="0095B8"/>
                </a:solidFill>
                <a:effectLst>
                  <a:innerShdw blurRad="69850" dist="43180" dir="5400000">
                    <a:srgbClr val="000000">
                      <a:alpha val="65000"/>
                    </a:srgbClr>
                  </a:innerShdw>
                </a:effectLst>
                <a:cs typeface="Arial" charset="0"/>
              </a:rPr>
              <a:t>2018 HFTP Florida Regional Conference</a:t>
            </a:r>
          </a:p>
          <a:p>
            <a:r>
              <a:rPr lang="en-US" dirty="0"/>
              <a:t>Hosted by the Manasota Chapter and the Gulf Chapter</a:t>
            </a:r>
          </a:p>
          <a:p>
            <a:endParaRPr lang="en-US" dirty="0"/>
          </a:p>
        </p:txBody>
      </p:sp>
      <p:sp>
        <p:nvSpPr>
          <p:cNvPr id="4" name="Slide Number Placeholder 3"/>
          <p:cNvSpPr>
            <a:spLocks noGrp="1"/>
          </p:cNvSpPr>
          <p:nvPr>
            <p:ph type="sldNum" sz="quarter" idx="10"/>
          </p:nvPr>
        </p:nvSpPr>
        <p:spPr/>
        <p:txBody>
          <a:bodyPr/>
          <a:lstStyle/>
          <a:p>
            <a:pPr>
              <a:defRPr/>
            </a:pPr>
            <a:fld id="{59708BB0-649D-4EFE-A0AB-173B356AEB43}" type="slidenum">
              <a:rPr lang="en-US" smtClean="0"/>
              <a:pPr>
                <a:defRPr/>
              </a:pPr>
              <a:t>48</a:t>
            </a:fld>
            <a:endParaRPr lang="en-US" dirty="0"/>
          </a:p>
        </p:txBody>
      </p:sp>
    </p:spTree>
    <p:extLst>
      <p:ext uri="{BB962C8B-B14F-4D97-AF65-F5344CB8AC3E}">
        <p14:creationId xmlns:p14="http://schemas.microsoft.com/office/powerpoint/2010/main" val="196507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EB18E08-E12A-47EC-B331-20EBB77F0840}" type="slidenum">
              <a:rPr lang="en-US" altLang="en-US">
                <a:latin typeface="Arial" charset="0"/>
              </a:rPr>
              <a:pPr fontAlgn="base">
                <a:spcBef>
                  <a:spcPct val="0"/>
                </a:spcBef>
                <a:spcAft>
                  <a:spcPct val="0"/>
                </a:spcAft>
              </a:pPr>
              <a:t>51</a:t>
            </a:fld>
            <a:endParaRPr lang="en-US" altLang="en-US">
              <a:latin typeface="Arial" charset="0"/>
            </a:endParaRPr>
          </a:p>
        </p:txBody>
      </p:sp>
      <p:sp>
        <p:nvSpPr>
          <p:cNvPr id="4403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403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C7C6B1D7-E5CA-4E11-9B2C-F66FCE4E0D77}" type="slidenum">
              <a:rPr lang="en-US" altLang="en-US" sz="1200">
                <a:latin typeface="Arial" charset="0"/>
              </a:rPr>
              <a:pPr algn="r"/>
              <a:t>51</a:t>
            </a:fld>
            <a:endParaRPr lang="en-US" alt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3FDB882-638E-4DD8-9BDE-79E22EB30977}" type="slidenum">
              <a:rPr lang="en-US" altLang="en-US">
                <a:latin typeface="Arial" charset="0"/>
              </a:rPr>
              <a:pPr fontAlgn="base">
                <a:spcBef>
                  <a:spcPct val="0"/>
                </a:spcBef>
                <a:spcAft>
                  <a:spcPct val="0"/>
                </a:spcAft>
              </a:pPr>
              <a:t>55</a:t>
            </a:fld>
            <a:endParaRPr lang="en-US" altLang="en-US">
              <a:latin typeface="Arial" charset="0"/>
            </a:endParaRPr>
          </a:p>
        </p:txBody>
      </p:sp>
      <p:sp>
        <p:nvSpPr>
          <p:cNvPr id="4608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8A3608B-8B6E-4676-9C73-8BC64F6B186E}" type="slidenum">
              <a:rPr lang="en-US" altLang="en-US" sz="1200">
                <a:latin typeface="Arial" charset="0"/>
              </a:rPr>
              <a:pPr algn="r"/>
              <a:t>55</a:t>
            </a:fld>
            <a:endParaRPr lang="en-US"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B40AC9C-6F2B-4151-BA85-D73A27E2EFEF}" type="datetimeFigureOut">
              <a:rPr lang="en-US"/>
              <a:pPr>
                <a:defRPr/>
              </a:pPr>
              <a:t>2/15/2019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264637-18EB-47A0-B638-756FB7201AB1}" type="slidenum">
              <a:rPr lang="en-US"/>
              <a:pPr>
                <a:defRPr/>
              </a:pPr>
              <a:t>‹#›</a:t>
            </a:fld>
            <a:endParaRPr lang="en-US" dirty="0"/>
          </a:p>
        </p:txBody>
      </p:sp>
    </p:spTree>
    <p:extLst>
      <p:ext uri="{BB962C8B-B14F-4D97-AF65-F5344CB8AC3E}">
        <p14:creationId xmlns:p14="http://schemas.microsoft.com/office/powerpoint/2010/main" val="227136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F02CDA1-03FF-4E5E-9D7C-59B5BDE81791}" type="datetimeFigureOut">
              <a:rPr lang="en-US"/>
              <a:pPr>
                <a:defRPr/>
              </a:pPr>
              <a:t>2/15/2019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276CF4-56E5-4CCD-AB8F-27FA0D7EBBA9}" type="slidenum">
              <a:rPr lang="en-US"/>
              <a:pPr>
                <a:defRPr/>
              </a:pPr>
              <a:t>‹#›</a:t>
            </a:fld>
            <a:endParaRPr lang="en-US" dirty="0"/>
          </a:p>
        </p:txBody>
      </p:sp>
    </p:spTree>
    <p:extLst>
      <p:ext uri="{BB962C8B-B14F-4D97-AF65-F5344CB8AC3E}">
        <p14:creationId xmlns:p14="http://schemas.microsoft.com/office/powerpoint/2010/main" val="2236650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694DF9-BC52-4D97-8FFB-283F302B6DF8}" type="datetimeFigureOut">
              <a:rPr lang="en-US"/>
              <a:pPr>
                <a:defRPr/>
              </a:pPr>
              <a:t>2/15/2019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EC00EA-1567-4DC3-AFD6-FCD091DD6792}" type="slidenum">
              <a:rPr lang="en-US"/>
              <a:pPr>
                <a:defRPr/>
              </a:pPr>
              <a:t>‹#›</a:t>
            </a:fld>
            <a:endParaRPr lang="en-US" dirty="0"/>
          </a:p>
        </p:txBody>
      </p:sp>
    </p:spTree>
    <p:extLst>
      <p:ext uri="{BB962C8B-B14F-4D97-AF65-F5344CB8AC3E}">
        <p14:creationId xmlns:p14="http://schemas.microsoft.com/office/powerpoint/2010/main" val="37592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6663"/>
          <a:stretch/>
        </p:blipFill>
        <p:spPr>
          <a:xfrm>
            <a:off x="7620000" y="5867400"/>
            <a:ext cx="1143000" cy="904287"/>
          </a:xfrm>
          <a:prstGeom prst="rect">
            <a:avLst/>
          </a:prstGeom>
          <a:ln>
            <a:noFill/>
          </a:ln>
          <a:effectLst>
            <a:softEdge rad="112500"/>
          </a:effectLst>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724400" y="1600200"/>
            <a:ext cx="4038600" cy="4525963"/>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a:defRPr sz="24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6" name="Date Placeholder 4"/>
          <p:cNvSpPr>
            <a:spLocks noGrp="1"/>
          </p:cNvSpPr>
          <p:nvPr>
            <p:ph type="dt" sz="half" idx="10"/>
          </p:nvPr>
        </p:nvSpPr>
        <p:spPr/>
        <p:txBody>
          <a:bodyPr/>
          <a:lstStyle>
            <a:lvl1pPr>
              <a:defRPr/>
            </a:lvl1pPr>
          </a:lstStyle>
          <a:p>
            <a:pPr>
              <a:defRPr/>
            </a:pPr>
            <a:fld id="{C11C94E1-4429-402F-B307-17542A7F8DCD}" type="datetimeFigureOut">
              <a:rPr lang="en-US"/>
              <a:pPr>
                <a:defRPr/>
              </a:pPr>
              <a:t>2/15/2019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5FB668D8-5C6D-48D8-AAAB-9725324078E3}" type="slidenum">
              <a:rPr lang="en-US"/>
              <a:pPr>
                <a:defRPr/>
              </a:pPr>
              <a:t>‹#›</a:t>
            </a:fld>
            <a:endParaRPr lang="en-US" dirty="0"/>
          </a:p>
        </p:txBody>
      </p:sp>
    </p:spTree>
    <p:extLst>
      <p:ext uri="{BB962C8B-B14F-4D97-AF65-F5344CB8AC3E}">
        <p14:creationId xmlns:p14="http://schemas.microsoft.com/office/powerpoint/2010/main" val="348927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56663"/>
          <a:stretch/>
        </p:blipFill>
        <p:spPr>
          <a:xfrm>
            <a:off x="7620000" y="5867400"/>
            <a:ext cx="1143000" cy="904287"/>
          </a:xfrm>
          <a:prstGeom prst="rect">
            <a:avLst/>
          </a:prstGeom>
          <a:ln>
            <a:noFill/>
          </a:ln>
          <a:effectLst>
            <a:softEdge rad="112500"/>
          </a:effectLst>
        </p:spPr>
      </p:pic>
      <p:sp>
        <p:nvSpPr>
          <p:cNvPr id="2" name="Title 1"/>
          <p:cNvSpPr>
            <a:spLocks noGrp="1"/>
          </p:cNvSpPr>
          <p:nvPr>
            <p:ph type="title"/>
          </p:nvPr>
        </p:nvSpPr>
        <p:spPr/>
        <p:txBody>
          <a:bodyPr/>
          <a:lstStyle>
            <a:lvl1pPr marL="0" marR="0" indent="0" algn="ctr" defTabSz="914400" rtl="0" eaLnBrk="1" fontAlgn="auto" latinLnBrk="0" hangingPunct="1">
              <a:lnSpc>
                <a:spcPct val="100000"/>
              </a:lnSpc>
              <a:spcBef>
                <a:spcPct val="0"/>
              </a:spcBef>
              <a:spcAft>
                <a:spcPts val="0"/>
              </a:spcAft>
              <a:buClrTx/>
              <a:buSzTx/>
              <a:buFontTx/>
              <a:buNone/>
              <a:tabLst/>
              <a:defRPr baseline="0"/>
            </a:lvl1pPr>
          </a:lstStyle>
          <a:p>
            <a:pPr lvl="0"/>
            <a:r>
              <a:rPr lang="en-US"/>
              <a:t>Click to edit Master title style</a:t>
            </a:r>
            <a:endParaRPr lang="en-US" dirty="0"/>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baseline="0"/>
            </a:lvl1pPr>
            <a:lvl2pPr>
              <a:defRPr baseline="0"/>
            </a:lvl2pPr>
          </a:lstStyle>
          <a:p>
            <a:pPr lvl="0"/>
            <a:r>
              <a:rPr lang="en-US"/>
              <a:t>Click to edit Master text styles</a:t>
            </a:r>
          </a:p>
          <a:p>
            <a:pPr lvl="1"/>
            <a:r>
              <a:rPr lang="en-US"/>
              <a:t>Second level</a:t>
            </a:r>
          </a:p>
        </p:txBody>
      </p:sp>
      <p:sp>
        <p:nvSpPr>
          <p:cNvPr id="5" name="Date Placeholder 3"/>
          <p:cNvSpPr>
            <a:spLocks noGrp="1"/>
          </p:cNvSpPr>
          <p:nvPr>
            <p:ph type="dt" sz="half" idx="10"/>
          </p:nvPr>
        </p:nvSpPr>
        <p:spPr/>
        <p:txBody>
          <a:bodyPr/>
          <a:lstStyle>
            <a:lvl1pPr>
              <a:defRPr/>
            </a:lvl1pPr>
          </a:lstStyle>
          <a:p>
            <a:pPr>
              <a:defRPr/>
            </a:pPr>
            <a:fld id="{6D76A946-1721-4FA9-A8ED-0BD5CA2713EA}" type="datetimeFigureOut">
              <a:rPr lang="en-US"/>
              <a:pPr>
                <a:defRPr/>
              </a:pPr>
              <a:t>2/15/2019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27EBCA-E937-4507-AB74-11B47D77A331}" type="slidenum">
              <a:rPr lang="en-US"/>
              <a:pPr>
                <a:defRPr/>
              </a:pPr>
              <a:t>‹#›</a:t>
            </a:fld>
            <a:endParaRPr lang="en-US" dirty="0"/>
          </a:p>
        </p:txBody>
      </p:sp>
    </p:spTree>
    <p:extLst>
      <p:ext uri="{BB962C8B-B14F-4D97-AF65-F5344CB8AC3E}">
        <p14:creationId xmlns:p14="http://schemas.microsoft.com/office/powerpoint/2010/main" val="296569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BA41003-6775-43A0-8AA2-536A732480D9}" type="datetimeFigureOut">
              <a:rPr lang="en-US"/>
              <a:pPr>
                <a:defRPr/>
              </a:pPr>
              <a:t>2/15/2019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89C5C3-201C-4280-9A85-1D7D89EE3BC3}" type="slidenum">
              <a:rPr lang="en-US"/>
              <a:pPr>
                <a:defRPr/>
              </a:pPr>
              <a:t>‹#›</a:t>
            </a:fld>
            <a:endParaRPr lang="en-US" dirty="0"/>
          </a:p>
        </p:txBody>
      </p:sp>
    </p:spTree>
    <p:extLst>
      <p:ext uri="{BB962C8B-B14F-4D97-AF65-F5344CB8AC3E}">
        <p14:creationId xmlns:p14="http://schemas.microsoft.com/office/powerpoint/2010/main" val="401238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6663"/>
          <a:stretch/>
        </p:blipFill>
        <p:spPr>
          <a:xfrm>
            <a:off x="7620000" y="5867400"/>
            <a:ext cx="1143000" cy="904287"/>
          </a:xfrm>
          <a:prstGeom prst="rect">
            <a:avLst/>
          </a:prstGeom>
          <a:ln>
            <a:noFill/>
          </a:ln>
          <a:effectLst>
            <a:softEdge rad="112500"/>
          </a:effec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fld id="{1561515C-8202-48A3-AA64-07FCAE68D0BD}" type="datetimeFigureOut">
              <a:rPr lang="en-US"/>
              <a:pPr>
                <a:defRPr/>
              </a:pPr>
              <a:t>2/15/2019</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6930132-642B-4D9A-806D-21B054D12CF7}" type="slidenum">
              <a:rPr lang="en-US"/>
              <a:pPr>
                <a:defRPr/>
              </a:pPr>
              <a:t>‹#›</a:t>
            </a:fld>
            <a:endParaRPr lang="en-US" dirty="0"/>
          </a:p>
        </p:txBody>
      </p:sp>
    </p:spTree>
    <p:extLst>
      <p:ext uri="{BB962C8B-B14F-4D97-AF65-F5344CB8AC3E}">
        <p14:creationId xmlns:p14="http://schemas.microsoft.com/office/powerpoint/2010/main" val="2611408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F82947E8-D9D8-4B00-B658-22C9412AFEB2}" type="datetimeFigureOut">
              <a:rPr lang="en-US"/>
              <a:pPr>
                <a:defRPr/>
              </a:pPr>
              <a:t>2/15/2019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FF57B41-690F-4CA8-A5C7-919F6572BFAE}" type="slidenum">
              <a:rPr lang="en-US"/>
              <a:pPr>
                <a:defRPr/>
              </a:pPr>
              <a:t>‹#›</a:t>
            </a:fld>
            <a:endParaRPr lang="en-US" dirty="0"/>
          </a:p>
        </p:txBody>
      </p:sp>
    </p:spTree>
    <p:extLst>
      <p:ext uri="{BB962C8B-B14F-4D97-AF65-F5344CB8AC3E}">
        <p14:creationId xmlns:p14="http://schemas.microsoft.com/office/powerpoint/2010/main" val="279795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6663"/>
          <a:stretch/>
        </p:blipFill>
        <p:spPr>
          <a:xfrm>
            <a:off x="7620000" y="5867400"/>
            <a:ext cx="1143000" cy="904287"/>
          </a:xfrm>
          <a:prstGeom prst="rect">
            <a:avLst/>
          </a:prstGeom>
          <a:ln>
            <a:noFill/>
          </a:ln>
          <a:effectLst>
            <a:softEdge rad="112500"/>
          </a:effectLst>
        </p:spPr>
      </p:pic>
      <p:sp>
        <p:nvSpPr>
          <p:cNvPr id="3" name="Date Placeholder 1"/>
          <p:cNvSpPr>
            <a:spLocks noGrp="1"/>
          </p:cNvSpPr>
          <p:nvPr>
            <p:ph type="dt" sz="half" idx="10"/>
          </p:nvPr>
        </p:nvSpPr>
        <p:spPr/>
        <p:txBody>
          <a:bodyPr/>
          <a:lstStyle>
            <a:lvl1pPr>
              <a:defRPr/>
            </a:lvl1pPr>
          </a:lstStyle>
          <a:p>
            <a:pPr>
              <a:defRPr/>
            </a:pPr>
            <a:fld id="{6BD0458D-868E-4E05-A7CE-A0E06198B5F0}" type="datetimeFigureOut">
              <a:rPr lang="en-US"/>
              <a:pPr>
                <a:defRPr/>
              </a:pPr>
              <a:t>2/15/2019</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682D0940-0896-4DFB-B42F-3230990495FB}" type="slidenum">
              <a:rPr lang="en-US"/>
              <a:pPr>
                <a:defRPr/>
              </a:pPr>
              <a:t>‹#›</a:t>
            </a:fld>
            <a:endParaRPr lang="en-US" dirty="0"/>
          </a:p>
        </p:txBody>
      </p:sp>
    </p:spTree>
    <p:extLst>
      <p:ext uri="{BB962C8B-B14F-4D97-AF65-F5344CB8AC3E}">
        <p14:creationId xmlns:p14="http://schemas.microsoft.com/office/powerpoint/2010/main" val="58659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6663"/>
          <a:stretch/>
        </p:blipFill>
        <p:spPr>
          <a:xfrm>
            <a:off x="7620000" y="5867400"/>
            <a:ext cx="1143000" cy="904287"/>
          </a:xfrm>
          <a:prstGeom prst="rect">
            <a:avLst/>
          </a:prstGeom>
          <a:ln>
            <a:noFill/>
          </a:ln>
          <a:effectLst>
            <a:softEdge rad="112500"/>
          </a:effec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6B2D6B3C-8DF5-4060-B435-3A4E1B9768B8}" type="datetimeFigureOut">
              <a:rPr lang="en-US"/>
              <a:pPr>
                <a:defRPr/>
              </a:pPr>
              <a:t>2/15/2019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61C394A-80E5-4532-A08F-A0E288910DDC}" type="slidenum">
              <a:rPr lang="en-US"/>
              <a:pPr>
                <a:defRPr/>
              </a:pPr>
              <a:t>‹#›</a:t>
            </a:fld>
            <a:endParaRPr lang="en-US" dirty="0"/>
          </a:p>
        </p:txBody>
      </p:sp>
    </p:spTree>
    <p:extLst>
      <p:ext uri="{BB962C8B-B14F-4D97-AF65-F5344CB8AC3E}">
        <p14:creationId xmlns:p14="http://schemas.microsoft.com/office/powerpoint/2010/main" val="88663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6663"/>
          <a:stretch/>
        </p:blipFill>
        <p:spPr>
          <a:xfrm>
            <a:off x="7620000" y="5867400"/>
            <a:ext cx="1143000" cy="904287"/>
          </a:xfrm>
          <a:prstGeom prst="rect">
            <a:avLst/>
          </a:prstGeom>
          <a:ln>
            <a:noFill/>
          </a:ln>
          <a:effectLst>
            <a:softEdge rad="112500"/>
          </a:effec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CB112F91-FB4B-4567-BEF7-9F8B9BBE03A3}" type="datetimeFigureOut">
              <a:rPr lang="en-US"/>
              <a:pPr>
                <a:defRPr/>
              </a:pPr>
              <a:t>2/15/2019</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A083472-A646-4B9E-AD18-7CE44E17D4FB}" type="slidenum">
              <a:rPr lang="en-US"/>
              <a:pPr>
                <a:defRPr/>
              </a:pPr>
              <a:t>‹#›</a:t>
            </a:fld>
            <a:endParaRPr lang="en-US" dirty="0"/>
          </a:p>
        </p:txBody>
      </p:sp>
    </p:spTree>
    <p:extLst>
      <p:ext uri="{BB962C8B-B14F-4D97-AF65-F5344CB8AC3E}">
        <p14:creationId xmlns:p14="http://schemas.microsoft.com/office/powerpoint/2010/main" val="325826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2E5E9CE-899C-4DF0-96F8-52BEF42D1226}" type="datetimeFigureOut">
              <a:rPr lang="en-US"/>
              <a:pPr>
                <a:defRPr/>
              </a:pPr>
              <a:t>2/15/2019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CFB4E3A-A175-46D3-B321-618E4288BE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71" r:id="rId2"/>
    <p:sldLayoutId id="2147483672" r:id="rId3"/>
    <p:sldLayoutId id="2147483667" r:id="rId4"/>
    <p:sldLayoutId id="2147483673" r:id="rId5"/>
    <p:sldLayoutId id="2147483668" r:id="rId6"/>
    <p:sldLayoutId id="2147483674" r:id="rId7"/>
    <p:sldLayoutId id="2147483675" r:id="rId8"/>
    <p:sldLayoutId id="2147483676" r:id="rId9"/>
    <p:sldLayoutId id="2147483669" r:id="rId10"/>
    <p:sldLayoutId id="214748367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hyperlink" Target="http://www.hftp.org/conferences_events/financial_executives_exchange/"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www.hftp.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pa2biz.com/AST/Main/CPA2BIZ_Primary/Ethics/PRDOVR~PC-738355hs/PC-738355hs.jsp" TargetMode="External"/><Relationship Id="rId7" Type="http://schemas.openxmlformats.org/officeDocument/2006/relationships/image" Target="../media/image23.png"/><Relationship Id="rId2" Type="http://schemas.openxmlformats.org/officeDocument/2006/relationships/hyperlink" Target="http://www.cpa2biz.com/" TargetMode="External"/><Relationship Id="rId1" Type="http://schemas.openxmlformats.org/officeDocument/2006/relationships/slideLayout" Target="../slideLayouts/slideLayout2.xml"/><Relationship Id="rId6" Type="http://schemas.openxmlformats.org/officeDocument/2006/relationships/hyperlink" Target="http://www.cpa2biz.com/AST/Main/CPA2BIZ_Primary/Ethics/PRDOVR~PC-738900/PC-738900.jsp" TargetMode="External"/><Relationship Id="rId5" Type="http://schemas.openxmlformats.org/officeDocument/2006/relationships/hyperlink" Target="http://www.cpa2biz.com/AST/Main/CPA2BIZ_Primary/Ethics/PRDOVR~PC-739431HS/PC-739431HS.jsp" TargetMode="External"/><Relationship Id="rId4" Type="http://schemas.openxmlformats.org/officeDocument/2006/relationships/hyperlink" Target="http://www.cpa2biz.com/AST/Main/CPA2BIZ_Primary/Ethics/PRDOVR~PC-159891/PC-159891.js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vewithups.com/hft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hftp.org/conferences_events/financial_executives_exchang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mydigitalpublication.com/publication/?i=389390" TargetMode="Externa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hyperlink" Target="https://www.mydigitalpublication.com/publication/?i=41980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hftp.org/conferences_events/financial_executives_exchan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hftp.org/index.cfm?feedItem=http://aux.hftp.org/Content/News/HFTPNews/2015-10-23b.html&amp;utm_source=MagnetMail&amp;utm_medium=email&amp;utm_term=eliza.selig@hftp.org&amp;utm_content=November%2015%20Infoline%20Update&amp;utm_campaign=HFTP%20November%20Infoline:%20New%20Leadership%20Takes%20the%20Helm#fullArticle" TargetMode="External"/><Relationship Id="rId2" Type="http://schemas.openxmlformats.org/officeDocument/2006/relationships/hyperlink" Target="http://www.pineapplesearch.com/index.html"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hsyndicate.org/login.html" TargetMode="Externa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Community@HFT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3" Type="http://schemas.openxmlformats.org/officeDocument/2006/relationships/hyperlink" Target="blog.hftp.org" TargetMode="External"/><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pineapplesearch.com/index.html"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1981200"/>
            <a:ext cx="7772400" cy="1470025"/>
          </a:xfrm>
        </p:spPr>
        <p:txBody>
          <a:bodyPr/>
          <a:lstStyle/>
          <a:p>
            <a:r>
              <a:rPr lang="en-US" altLang="en-US"/>
              <a:t>Global Expansion</a:t>
            </a:r>
          </a:p>
        </p:txBody>
      </p:sp>
      <p:pic>
        <p:nvPicPr>
          <p:cNvPr id="819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80513" cy="5337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0" y="5303984"/>
            <a:ext cx="9119616" cy="1554016"/>
          </a:xfrm>
          <a:prstGeom prst="rect">
            <a:avLst/>
          </a:prstGeom>
          <a:ln>
            <a:solidFill>
              <a:srgbClr val="A5D867"/>
            </a:solidFill>
          </a:ln>
        </p:spPr>
        <p:txBody>
          <a:bodyPr anchor="ctr">
            <a:normAutofit lnSpcReduction="10000"/>
          </a:bodyPr>
          <a:lstStyle>
            <a:lvl1pPr algn="ctr" defTabSz="914400" rtl="0" eaLnBrk="1" latinLnBrk="0" hangingPunct="1">
              <a:spcBef>
                <a:spcPct val="0"/>
              </a:spcBef>
              <a:buNone/>
              <a:defRPr sz="4400" kern="1200" baseline="0">
                <a:solidFill>
                  <a:schemeClr val="tx1"/>
                </a:solidFill>
                <a:latin typeface="+mj-lt"/>
                <a:ea typeface="+mj-ea"/>
                <a:cs typeface="+mj-cs"/>
              </a:defRPr>
            </a:lvl1pPr>
          </a:lstStyle>
          <a:p>
            <a:pPr fontAlgn="auto">
              <a:spcAft>
                <a:spcPts val="0"/>
              </a:spcAft>
              <a:defRPr/>
            </a:pPr>
            <a:r>
              <a:rPr lang="en-US" altLang="en-US" sz="4800" b="1" dirty="0">
                <a:ln w="1905"/>
                <a:solidFill>
                  <a:srgbClr val="84C733"/>
                </a:solidFill>
                <a:effectLst>
                  <a:innerShdw blurRad="69850" dist="43180" dir="5400000">
                    <a:srgbClr val="000000">
                      <a:alpha val="65000"/>
                    </a:srgbClr>
                  </a:innerShdw>
                </a:effectLst>
              </a:rPr>
              <a:t>HFTP Association Global Update</a:t>
            </a:r>
            <a:br>
              <a:rPr lang="en-US" altLang="en-US" sz="4800" b="1" dirty="0">
                <a:ln w="1905"/>
                <a:solidFill>
                  <a:srgbClr val="84C733"/>
                </a:solidFill>
                <a:effectLst>
                  <a:innerShdw blurRad="69850" dist="43180" dir="5400000">
                    <a:srgbClr val="000000">
                      <a:alpha val="65000"/>
                    </a:srgbClr>
                  </a:innerShdw>
                </a:effectLst>
              </a:rPr>
            </a:br>
            <a:endParaRPr lang="en-US" sz="4800" b="1" dirty="0">
              <a:ln w="1905"/>
              <a:solidFill>
                <a:srgbClr val="84C733"/>
              </a:solidFill>
              <a:effectLst>
                <a:innerShdw blurRad="69850" dist="43180" dir="5400000">
                  <a:srgbClr val="000000">
                    <a:alpha val="65000"/>
                  </a:srgbClr>
                </a:inn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189CBB6D-9286-4E28-85A4-14DEAD1646A2}"/>
              </a:ext>
            </a:extLst>
          </p:cNvPr>
          <p:cNvSpPr txBox="1"/>
          <p:nvPr/>
        </p:nvSpPr>
        <p:spPr>
          <a:xfrm>
            <a:off x="6324600" y="5689371"/>
            <a:ext cx="2590800" cy="1092429"/>
          </a:xfrm>
          <a:prstGeom prst="rect">
            <a:avLst/>
          </a:prstGeom>
          <a:solidFill>
            <a:schemeClr val="bg1"/>
          </a:solidFill>
        </p:spPr>
        <p:txBody>
          <a:bodyPr wrap="square" rtlCol="0">
            <a:spAutoFit/>
          </a:bodyPr>
          <a:lstStyle/>
          <a:p>
            <a:endParaRPr lang="en-US" dirty="0"/>
          </a:p>
        </p:txBody>
      </p:sp>
      <p:sp>
        <p:nvSpPr>
          <p:cNvPr id="49154" name="Rectangle 2"/>
          <p:cNvSpPr>
            <a:spLocks noGrp="1" noChangeArrowheads="1"/>
          </p:cNvSpPr>
          <p:nvPr>
            <p:ph type="title"/>
          </p:nvPr>
        </p:nvSpPr>
        <p:spPr>
          <a:xfrm>
            <a:off x="152400" y="76200"/>
            <a:ext cx="8763000" cy="857250"/>
          </a:xfrm>
        </p:spPr>
        <p:txBody>
          <a:bodyPr rtlCol="0">
            <a:normAutofit/>
          </a:bodyPr>
          <a:lstStyle/>
          <a:p>
            <a:pPr>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2018-2019 HFTP GLOBAL BOARD</a:t>
            </a:r>
          </a:p>
        </p:txBody>
      </p:sp>
      <p:sp>
        <p:nvSpPr>
          <p:cNvPr id="51204" name="Rectangle 12"/>
          <p:cNvSpPr>
            <a:spLocks noChangeArrowheads="1"/>
          </p:cNvSpPr>
          <p:nvPr/>
        </p:nvSpPr>
        <p:spPr bwMode="auto">
          <a:xfrm>
            <a:off x="0" y="3048000"/>
            <a:ext cx="914400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marL="0" indent="0">
              <a:spcBef>
                <a:spcPct val="0"/>
              </a:spcBef>
              <a:buNone/>
              <a:defRPr/>
            </a:pPr>
            <a:r>
              <a:rPr lang="en-US" altLang="en-US" sz="2100" b="1" i="1" dirty="0">
                <a:ln w="1905"/>
                <a:solidFill>
                  <a:srgbClr val="0095B8"/>
                </a:solidFill>
                <a:effectLst>
                  <a:innerShdw blurRad="69850" dist="43180" dir="5400000">
                    <a:srgbClr val="000000">
                      <a:alpha val="65000"/>
                    </a:srgbClr>
                  </a:innerShdw>
                </a:effectLst>
              </a:rPr>
              <a:t>   From</a:t>
            </a:r>
            <a:r>
              <a:rPr lang="en-US" altLang="en-US" sz="1575" b="1" i="1" dirty="0">
                <a:ln w="1905"/>
                <a:effectLst>
                  <a:innerShdw blurRad="69850" dist="43180" dir="5400000">
                    <a:srgbClr val="000000">
                      <a:alpha val="65000"/>
                    </a:srgbClr>
                  </a:innerShdw>
                </a:effectLst>
              </a:rPr>
              <a:t> </a:t>
            </a:r>
            <a:r>
              <a:rPr lang="en-US" altLang="en-US" sz="2100" b="1" i="1" dirty="0">
                <a:ln w="1905"/>
                <a:solidFill>
                  <a:srgbClr val="0095B8"/>
                </a:solidFill>
                <a:effectLst>
                  <a:innerShdw blurRad="69850" dist="43180" dir="5400000">
                    <a:srgbClr val="000000">
                      <a:alpha val="65000"/>
                    </a:srgbClr>
                  </a:innerShdw>
                </a:effectLst>
              </a:rPr>
              <a:t>left to right:</a:t>
            </a:r>
          </a:p>
          <a:p>
            <a:pPr lvl="1">
              <a:lnSpc>
                <a:spcPct val="150000"/>
              </a:lnSpc>
              <a:spcBef>
                <a:spcPct val="0"/>
              </a:spcBef>
              <a:buFontTx/>
              <a:buChar char="•"/>
              <a:defRPr/>
            </a:pPr>
            <a:r>
              <a:rPr lang="en-US" altLang="en-US" sz="1800" b="1" dirty="0">
                <a:ln w="1905"/>
                <a:solidFill>
                  <a:srgbClr val="0095B8"/>
                </a:solidFill>
                <a:effectLst>
                  <a:innerShdw blurRad="69850" dist="43180" dir="5400000">
                    <a:srgbClr val="000000">
                      <a:alpha val="65000"/>
                    </a:srgbClr>
                  </a:innerShdw>
                </a:effectLst>
              </a:rPr>
              <a:t>President Scot Campbell, CHTP, is CTO at North American Concerts – </a:t>
            </a:r>
            <a:r>
              <a:rPr lang="en-US" altLang="en-US" sz="1800" b="1" dirty="0" err="1">
                <a:ln w="1905"/>
                <a:solidFill>
                  <a:srgbClr val="0095B8"/>
                </a:solidFill>
                <a:effectLst>
                  <a:innerShdw blurRad="69850" dist="43180" dir="5400000">
                    <a:srgbClr val="000000">
                      <a:alpha val="65000"/>
                    </a:srgbClr>
                  </a:innerShdw>
                </a:effectLst>
              </a:rPr>
              <a:t>LiveNation</a:t>
            </a:r>
            <a:r>
              <a:rPr lang="en-US" altLang="en-US" sz="1800" b="1">
                <a:ln w="1905"/>
                <a:solidFill>
                  <a:srgbClr val="0095B8"/>
                </a:solidFill>
                <a:effectLst>
                  <a:innerShdw blurRad="69850" dist="43180" dir="5400000">
                    <a:srgbClr val="000000">
                      <a:alpha val="65000"/>
                    </a:srgbClr>
                  </a:innerShdw>
                </a:effectLst>
              </a:rPr>
              <a:t>.</a:t>
            </a:r>
            <a:endParaRPr lang="en-US" altLang="en-US" sz="1800" b="1" dirty="0">
              <a:ln w="1905"/>
              <a:solidFill>
                <a:srgbClr val="0095B8"/>
              </a:solidFill>
              <a:effectLst>
                <a:innerShdw blurRad="69850" dist="43180" dir="5400000">
                  <a:srgbClr val="000000">
                    <a:alpha val="65000"/>
                  </a:srgbClr>
                </a:innerShdw>
              </a:effectLst>
            </a:endParaRPr>
          </a:p>
          <a:p>
            <a:pPr lvl="1">
              <a:lnSpc>
                <a:spcPct val="150000"/>
              </a:lnSpc>
              <a:spcBef>
                <a:spcPct val="0"/>
              </a:spcBef>
              <a:buFontTx/>
              <a:buChar char="•"/>
              <a:defRPr/>
            </a:pPr>
            <a:r>
              <a:rPr lang="en-US" altLang="en-US" sz="1800" b="1" dirty="0">
                <a:ln w="1905"/>
                <a:solidFill>
                  <a:srgbClr val="0095B8"/>
                </a:solidFill>
                <a:effectLst>
                  <a:innerShdw blurRad="69850" dist="43180" dir="5400000">
                    <a:srgbClr val="000000">
                      <a:alpha val="65000"/>
                    </a:srgbClr>
                  </a:innerShdw>
                </a:effectLst>
              </a:rPr>
              <a:t>Vice President is Michael Levie, CHTP, is CEO at citizenM.</a:t>
            </a:r>
          </a:p>
          <a:p>
            <a:pPr lvl="1">
              <a:lnSpc>
                <a:spcPct val="150000"/>
              </a:lnSpc>
              <a:spcBef>
                <a:spcPct val="0"/>
              </a:spcBef>
              <a:buFontTx/>
              <a:buChar char="•"/>
              <a:defRPr/>
            </a:pPr>
            <a:r>
              <a:rPr lang="en-US" altLang="en-US" sz="1800" b="1" dirty="0">
                <a:ln w="1905"/>
                <a:solidFill>
                  <a:srgbClr val="0095B8"/>
                </a:solidFill>
                <a:effectLst>
                  <a:innerShdw blurRad="69850" dist="43180" dir="5400000">
                    <a:srgbClr val="000000">
                      <a:alpha val="65000"/>
                    </a:srgbClr>
                  </a:innerShdw>
                </a:effectLst>
              </a:rPr>
              <a:t>Treasurer Mark Pate Sr., CHAE, CHTP, MBA is Assistant Controller &amp; IT Director at </a:t>
            </a:r>
            <a:r>
              <a:rPr lang="en-US" altLang="en-US" sz="1800" b="1" dirty="0" err="1">
                <a:ln w="1905"/>
                <a:solidFill>
                  <a:srgbClr val="0095B8"/>
                </a:solidFill>
                <a:effectLst>
                  <a:innerShdw blurRad="69850" dist="43180" dir="5400000">
                    <a:srgbClr val="000000">
                      <a:alpha val="65000"/>
                    </a:srgbClr>
                  </a:innerShdw>
                </a:effectLst>
              </a:rPr>
              <a:t>Highpointe</a:t>
            </a:r>
            <a:r>
              <a:rPr lang="en-US" altLang="en-US" sz="1800" b="1" dirty="0">
                <a:ln w="1905"/>
                <a:solidFill>
                  <a:srgbClr val="0095B8"/>
                </a:solidFill>
                <a:effectLst>
                  <a:innerShdw blurRad="69850" dist="43180" dir="5400000">
                    <a:srgbClr val="000000">
                      <a:alpha val="65000"/>
                    </a:srgbClr>
                  </a:innerShdw>
                </a:effectLst>
              </a:rPr>
              <a:t> Hotel Corporation.</a:t>
            </a:r>
          </a:p>
          <a:p>
            <a:pPr lvl="1">
              <a:lnSpc>
                <a:spcPct val="150000"/>
              </a:lnSpc>
              <a:spcBef>
                <a:spcPct val="0"/>
              </a:spcBef>
              <a:buFontTx/>
              <a:buChar char="•"/>
              <a:defRPr/>
            </a:pPr>
            <a:r>
              <a:rPr lang="en-US" altLang="en-US" sz="1800" b="1" dirty="0">
                <a:ln w="1905"/>
                <a:solidFill>
                  <a:srgbClr val="0095B8"/>
                </a:solidFill>
                <a:effectLst>
                  <a:innerShdw blurRad="69850" dist="43180" dir="5400000">
                    <a:srgbClr val="000000">
                      <a:alpha val="65000"/>
                    </a:srgbClr>
                  </a:innerShdw>
                </a:effectLst>
              </a:rPr>
              <a:t>Secretary Neil Foster, CHTP, MBA is IT consultant at Tech-Tonic Hospitality Solutions.</a:t>
            </a:r>
          </a:p>
          <a:p>
            <a:pPr lvl="1">
              <a:lnSpc>
                <a:spcPct val="150000"/>
              </a:lnSpc>
              <a:spcBef>
                <a:spcPct val="0"/>
              </a:spcBef>
              <a:buFontTx/>
              <a:buChar char="•"/>
              <a:defRPr/>
            </a:pPr>
            <a:r>
              <a:rPr lang="en-US" altLang="en-US" sz="1800" b="1" dirty="0">
                <a:ln w="1905"/>
                <a:solidFill>
                  <a:srgbClr val="0095B8"/>
                </a:solidFill>
                <a:effectLst>
                  <a:innerShdw blurRad="69850" dist="43180" dir="5400000">
                    <a:srgbClr val="000000">
                      <a:alpha val="65000"/>
                    </a:srgbClr>
                  </a:innerShdw>
                </a:effectLst>
              </a:rPr>
              <a:t>Immediate Past President Timothy Nauss, CHAE, is CFO at Macao Studio City.</a:t>
            </a:r>
          </a:p>
          <a:p>
            <a:pPr lvl="1">
              <a:lnSpc>
                <a:spcPct val="150000"/>
              </a:lnSpc>
              <a:spcBef>
                <a:spcPct val="0"/>
              </a:spcBef>
              <a:buFontTx/>
              <a:buChar char="•"/>
              <a:defRPr/>
            </a:pPr>
            <a:r>
              <a:rPr lang="en-US" altLang="en-US" sz="1800" b="1" dirty="0">
                <a:ln w="1905"/>
                <a:solidFill>
                  <a:srgbClr val="0095B8"/>
                </a:solidFill>
                <a:effectLst>
                  <a:innerShdw blurRad="69850" dist="43180" dir="5400000">
                    <a:srgbClr val="000000">
                      <a:alpha val="65000"/>
                    </a:srgbClr>
                  </a:innerShdw>
                </a:effectLst>
              </a:rPr>
              <a:t>Executive Advisor Stephanie Anderson, CHAE, CPA, CGMA is CFO at River Bend Golf and Country Club.</a:t>
            </a:r>
          </a:p>
        </p:txBody>
      </p:sp>
      <p:grpSp>
        <p:nvGrpSpPr>
          <p:cNvPr id="12" name="Group 11"/>
          <p:cNvGrpSpPr/>
          <p:nvPr/>
        </p:nvGrpSpPr>
        <p:grpSpPr>
          <a:xfrm>
            <a:off x="2308397" y="1219201"/>
            <a:ext cx="4702003" cy="1448138"/>
            <a:chOff x="3896011" y="1371601"/>
            <a:chExt cx="6269336" cy="1930851"/>
          </a:xfrm>
          <a:effectLst>
            <a:glow rad="228600">
              <a:schemeClr val="accent3">
                <a:satMod val="175000"/>
                <a:alpha val="40000"/>
              </a:schemeClr>
            </a:glow>
          </a:effectLst>
        </p:grpSpPr>
        <p:pic>
          <p:nvPicPr>
            <p:cNvPr id="18" name="Picture 6" descr="http://www.hftp.org/i/SITE_140522_15240301_R71DX/content/CMS_140919_14140440_23KSV/CFAD9D16-A4F7-A70A-FD9C2737BA5CA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210" y="1371601"/>
              <a:ext cx="1494137" cy="1930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4" descr="Michael Levie, CHT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11" y="1377160"/>
              <a:ext cx="1328057" cy="1925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704B79F3-19DF-48A4-9403-E4BDAC232E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52" t="10739" r="23405" b="32360"/>
          <a:stretch/>
        </p:blipFill>
        <p:spPr>
          <a:xfrm>
            <a:off x="7222236" y="1223370"/>
            <a:ext cx="1083564" cy="1444752"/>
          </a:xfrm>
          <a:prstGeom prst="rect">
            <a:avLst/>
          </a:prstGeom>
          <a:effectLst>
            <a:glow rad="228600">
              <a:schemeClr val="accent3">
                <a:satMod val="175000"/>
                <a:alpha val="40000"/>
              </a:schemeClr>
            </a:glow>
            <a:outerShdw blurRad="50800" dist="38100" dir="10800000" algn="r" rotWithShape="0">
              <a:prstClr val="black">
                <a:alpha val="40000"/>
              </a:prstClr>
            </a:outerShdw>
          </a:effectLst>
        </p:spPr>
      </p:pic>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608" r="2055"/>
          <a:stretch/>
        </p:blipFill>
        <p:spPr bwMode="auto">
          <a:xfrm>
            <a:off x="4710112" y="1223370"/>
            <a:ext cx="1028700" cy="1426464"/>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7" descr="Mark Pa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5200" y="1223370"/>
            <a:ext cx="1042389" cy="1424080"/>
          </a:xfrm>
          <a:prstGeom prst="rect">
            <a:avLst/>
          </a:prstGeom>
          <a:noFill/>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22" name="Picture 21" descr="C:\Users\fritz\Desktop\Campbell_S.jpg"/>
          <p:cNvPicPr/>
          <p:nvPr/>
        </p:nvPicPr>
        <p:blipFill rotWithShape="1">
          <a:blip r:embed="rId7" cstate="print">
            <a:extLst>
              <a:ext uri="{28A0092B-C50C-407E-A947-70E740481C1C}">
                <a14:useLocalDpi xmlns:a14="http://schemas.microsoft.com/office/drawing/2010/main" val="0"/>
              </a:ext>
            </a:extLst>
          </a:blip>
          <a:srcRect l="7537" r="7806" b="21000"/>
          <a:stretch/>
        </p:blipFill>
        <p:spPr bwMode="auto">
          <a:xfrm>
            <a:off x="1066800" y="1219200"/>
            <a:ext cx="1069848" cy="1444752"/>
          </a:xfrm>
          <a:prstGeom prst="rect">
            <a:avLst/>
          </a:prstGeom>
          <a:noFill/>
          <a:ln>
            <a:noFill/>
          </a:ln>
          <a:effectLst>
            <a:glow rad="228600">
              <a:schemeClr val="accent3">
                <a:satMod val="175000"/>
                <a:alpha val="40000"/>
              </a:schemeClr>
            </a:glow>
          </a:effectLst>
        </p:spPr>
      </p:pic>
    </p:spTree>
    <p:extLst>
      <p:ext uri="{BB962C8B-B14F-4D97-AF65-F5344CB8AC3E}">
        <p14:creationId xmlns:p14="http://schemas.microsoft.com/office/powerpoint/2010/main" val="2387757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304800"/>
            <a:ext cx="9144000" cy="685800"/>
          </a:xfrm>
        </p:spPr>
        <p:txBody>
          <a:bodyPr rtlCol="0">
            <a:normAutofit/>
          </a:bodyPr>
          <a:lstStyle/>
          <a:p>
            <a:pPr>
              <a:defRPr/>
            </a:pPr>
            <a:r>
              <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2018-2019 GLOBAL DIRECTORS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100329"/>
            <a:ext cx="5257800" cy="47670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1232"/>
            <a:ext cx="9144000" cy="1595535"/>
          </a:xfrm>
          <a:prstGeom prst="rect">
            <a:avLst/>
          </a:prstGeom>
        </p:spPr>
      </p:pic>
    </p:spTree>
    <p:extLst>
      <p:ext uri="{BB962C8B-B14F-4D97-AF65-F5344CB8AC3E}">
        <p14:creationId xmlns:p14="http://schemas.microsoft.com/office/powerpoint/2010/main" val="230023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Member Services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Diagram 6"/>
          <p:cNvGraphicFramePr/>
          <p:nvPr>
            <p:extLst>
              <p:ext uri="{D42A27DB-BD31-4B8C-83A1-F6EECF244321}">
                <p14:modId xmlns:p14="http://schemas.microsoft.com/office/powerpoint/2010/main" val="2165093690"/>
              </p:ext>
            </p:extLst>
          </p:nvPr>
        </p:nvGraphicFramePr>
        <p:xfrm>
          <a:off x="685800" y="1524000"/>
          <a:ext cx="7543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Membership</a:t>
            </a:r>
            <a:endParaRPr lang="en-US" dirty="0"/>
          </a:p>
        </p:txBody>
      </p:sp>
      <p:sp>
        <p:nvSpPr>
          <p:cNvPr id="5" name="Rectangle 4"/>
          <p:cNvSpPr/>
          <p:nvPr/>
        </p:nvSpPr>
        <p:spPr>
          <a:xfrm>
            <a:off x="609600" y="1524000"/>
            <a:ext cx="7772400" cy="4401205"/>
          </a:xfrm>
          <a:prstGeom prst="rect">
            <a:avLst/>
          </a:prstGeom>
        </p:spPr>
        <p:txBody>
          <a:bodyPr wrap="square">
            <a:spAutoFit/>
          </a:bodyPr>
          <a:lstStyle/>
          <a:p>
            <a:pPr marL="0" indent="0" algn="ctr">
              <a:buNone/>
              <a:tabLst>
                <a:tab pos="225425" algn="l"/>
              </a:tabLst>
              <a:defRPr/>
            </a:pPr>
            <a:r>
              <a:rPr lang="en-US" altLang="en-US" sz="4000" b="1" dirty="0">
                <a:ln w="1905"/>
                <a:solidFill>
                  <a:srgbClr val="0095B8"/>
                </a:solidFill>
                <a:effectLst>
                  <a:innerShdw blurRad="69850" dist="43180" dir="5400000">
                    <a:srgbClr val="000000">
                      <a:alpha val="65000"/>
                    </a:srgbClr>
                  </a:innerShdw>
                </a:effectLst>
              </a:rPr>
              <a:t>HFTP members range from hospitality students to c-level executives. The association offers a variety of member categories that meet specific needs to hospitality finance and technology professionals.</a:t>
            </a:r>
          </a:p>
        </p:txBody>
      </p:sp>
    </p:spTree>
    <p:extLst>
      <p:ext uri="{BB962C8B-B14F-4D97-AF65-F5344CB8AC3E}">
        <p14:creationId xmlns:p14="http://schemas.microsoft.com/office/powerpoint/2010/main" val="262161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Dues Structure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1447800"/>
            <a:ext cx="8382000" cy="4572000"/>
          </a:xfrm>
        </p:spPr>
        <p:txBody>
          <a:bodyPr rtlCol="0">
            <a:normAutofit/>
          </a:bodyPr>
          <a:lstStyle/>
          <a:p>
            <a:pPr marL="233363" indent="-233363" fontAlgn="auto">
              <a:spcAft>
                <a:spcPts val="0"/>
              </a:spcAft>
              <a:buFont typeface="Arial" panose="020B0604020202020204" pitchFamily="34" charset="0"/>
              <a:buChar char="•"/>
              <a:tabLst>
                <a:tab pos="233363" algn="l"/>
              </a:tabLst>
              <a:defRPr/>
            </a:pPr>
            <a:r>
              <a:rPr lang="en-US" altLang="en-US" b="1" dirty="0">
                <a:ln w="1905"/>
                <a:solidFill>
                  <a:srgbClr val="0095B8"/>
                </a:solidFill>
                <a:effectLst>
                  <a:innerShdw blurRad="69850" dist="43180" dir="5400000">
                    <a:srgbClr val="000000">
                      <a:alpha val="65000"/>
                    </a:srgbClr>
                  </a:innerShdw>
                </a:effectLst>
              </a:rPr>
              <a:t>Membership Dues: 		</a:t>
            </a:r>
            <a:r>
              <a:rPr lang="en-US" altLang="en-US" b="1" u="sng" dirty="0">
                <a:ln w="1905"/>
                <a:solidFill>
                  <a:srgbClr val="0095B8"/>
                </a:solidFill>
                <a:effectLst>
                  <a:innerShdw blurRad="69850" dist="43180" dir="5400000">
                    <a:srgbClr val="000000">
                      <a:alpha val="65000"/>
                    </a:srgbClr>
                  </a:innerShdw>
                </a:effectLst>
              </a:rPr>
              <a:t>$415 USD/year</a:t>
            </a:r>
            <a:br>
              <a:rPr lang="en-US" altLang="en-US" b="1" dirty="0">
                <a:ln w="1905"/>
                <a:solidFill>
                  <a:srgbClr val="0095B8"/>
                </a:solidFill>
                <a:effectLst>
                  <a:innerShdw blurRad="69850" dist="43180" dir="5400000">
                    <a:srgbClr val="000000">
                      <a:alpha val="65000"/>
                    </a:srgbClr>
                  </a:innerShdw>
                </a:effectLst>
              </a:rPr>
            </a:br>
            <a:r>
              <a:rPr lang="en-US" altLang="en-US" b="1" dirty="0">
                <a:ln w="1905"/>
                <a:solidFill>
                  <a:srgbClr val="0095B8"/>
                </a:solidFill>
                <a:effectLst>
                  <a:innerShdw blurRad="69850" dist="43180" dir="5400000">
                    <a:srgbClr val="000000">
                      <a:alpha val="65000"/>
                    </a:srgbClr>
                  </a:innerShdw>
                </a:effectLst>
              </a:rPr>
              <a:t>		</a:t>
            </a:r>
            <a:endParaRPr lang="en-US" altLang="en-US" sz="2400" b="1" i="1"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b="1" dirty="0">
                <a:ln w="1905"/>
                <a:solidFill>
                  <a:srgbClr val="0095B8"/>
                </a:solidFill>
                <a:effectLst>
                  <a:innerShdw blurRad="69850" dist="43180" dir="5400000">
                    <a:srgbClr val="000000">
                      <a:alpha val="65000"/>
                    </a:srgbClr>
                  </a:innerShdw>
                </a:effectLst>
              </a:rPr>
              <a:t>Young Professionals:		</a:t>
            </a:r>
            <a:r>
              <a:rPr lang="en-US" altLang="en-US" b="1" u="sng" dirty="0">
                <a:ln w="1905"/>
                <a:solidFill>
                  <a:srgbClr val="0095B8"/>
                </a:solidFill>
                <a:effectLst>
                  <a:innerShdw blurRad="69850" dist="43180" dir="5400000">
                    <a:srgbClr val="000000">
                      <a:alpha val="65000"/>
                    </a:srgbClr>
                  </a:innerShdw>
                </a:effectLst>
              </a:rPr>
              <a:t>$200 USD/year</a:t>
            </a:r>
            <a:br>
              <a:rPr lang="en-US" altLang="en-US" b="1" u="sng" dirty="0">
                <a:ln w="1905"/>
                <a:solidFill>
                  <a:srgbClr val="0095B8"/>
                </a:solidFill>
                <a:effectLst>
                  <a:innerShdw blurRad="69850" dist="43180" dir="5400000">
                    <a:srgbClr val="000000">
                      <a:alpha val="65000"/>
                    </a:srgbClr>
                  </a:innerShdw>
                </a:effectLst>
              </a:rPr>
            </a:br>
            <a:r>
              <a:rPr lang="en-US" altLang="en-US" b="1" dirty="0">
                <a:ln w="1905"/>
                <a:solidFill>
                  <a:srgbClr val="0095B8"/>
                </a:solidFill>
                <a:effectLst>
                  <a:innerShdw blurRad="69850" dist="43180" dir="5400000">
                    <a:srgbClr val="000000">
                      <a:alpha val="65000"/>
                    </a:srgbClr>
                  </a:innerShdw>
                </a:effectLst>
              </a:rPr>
              <a:t>					</a:t>
            </a:r>
            <a:endParaRPr lang="en-US" altLang="en-US" sz="2400" b="1" i="1"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b="1" dirty="0">
                <a:ln w="1905"/>
                <a:solidFill>
                  <a:srgbClr val="0095B8"/>
                </a:solidFill>
                <a:effectLst>
                  <a:innerShdw blurRad="69850" dist="43180" dir="5400000">
                    <a:srgbClr val="000000">
                      <a:alpha val="65000"/>
                    </a:srgbClr>
                  </a:innerShdw>
                </a:effectLst>
              </a:rPr>
              <a:t>Student Memberships:		</a:t>
            </a:r>
            <a:r>
              <a:rPr lang="en-US" altLang="en-US" b="1" u="sng" dirty="0">
                <a:ln w="1905"/>
                <a:solidFill>
                  <a:srgbClr val="0095B8"/>
                </a:solidFill>
                <a:effectLst>
                  <a:innerShdw blurRad="69850" dist="43180" dir="5400000">
                    <a:srgbClr val="000000">
                      <a:alpha val="65000"/>
                    </a:srgbClr>
                  </a:innerShdw>
                </a:effectLst>
              </a:rPr>
              <a:t>FREE</a:t>
            </a:r>
          </a:p>
          <a:p>
            <a:pPr marL="233363" indent="-233363" fontAlgn="auto">
              <a:spcAft>
                <a:spcPts val="0"/>
              </a:spcAft>
              <a:buFont typeface="Arial" panose="020B0604020202020204" pitchFamily="34" charset="0"/>
              <a:buChar char="•"/>
              <a:tabLst>
                <a:tab pos="233363" algn="l"/>
              </a:tabLst>
              <a:defRPr/>
            </a:pPr>
            <a:endParaRPr lang="en-US" b="1" u="sng"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b="1" dirty="0">
                <a:ln w="1905"/>
                <a:solidFill>
                  <a:srgbClr val="0095B8"/>
                </a:solidFill>
                <a:effectLst>
                  <a:innerShdw blurRad="69850" dist="43180" dir="5400000">
                    <a:srgbClr val="000000">
                      <a:alpha val="65000"/>
                    </a:srgbClr>
                  </a:innerShdw>
                </a:effectLst>
              </a:rPr>
              <a:t>Global Membership Dues Pricing Available</a:t>
            </a:r>
          </a:p>
          <a:p>
            <a:pPr marL="233363" indent="-233363" fontAlgn="auto">
              <a:spcAft>
                <a:spcPts val="0"/>
              </a:spcAft>
              <a:buFont typeface="Arial" panose="020B0604020202020204" pitchFamily="34" charset="0"/>
              <a:buChar char="•"/>
              <a:tabLst>
                <a:tab pos="233363" algn="l"/>
              </a:tabLst>
              <a:defRPr/>
            </a:pPr>
            <a:endParaRPr lang="en-US" altLang="en-US" b="1"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b="1" dirty="0">
                <a:ln w="1905"/>
                <a:solidFill>
                  <a:srgbClr val="0095B8"/>
                </a:solidFill>
                <a:effectLst>
                  <a:innerShdw blurRad="69850" dist="43180" dir="5400000">
                    <a:srgbClr val="000000">
                      <a:alpha val="65000"/>
                    </a:srgbClr>
                  </a:innerShdw>
                </a:effectLst>
              </a:rPr>
              <a:t>Multiyear pricing available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Membership Benefits</a:t>
            </a:r>
            <a:endParaRPr lang="en-US" dirty="0"/>
          </a:p>
        </p:txBody>
      </p:sp>
      <p:graphicFrame>
        <p:nvGraphicFramePr>
          <p:cNvPr id="6" name="Diagram 5"/>
          <p:cNvGraphicFramePr/>
          <p:nvPr>
            <p:extLst>
              <p:ext uri="{D42A27DB-BD31-4B8C-83A1-F6EECF244321}">
                <p14:modId xmlns:p14="http://schemas.microsoft.com/office/powerpoint/2010/main" val="653511976"/>
              </p:ext>
            </p:extLst>
          </p:nvPr>
        </p:nvGraphicFramePr>
        <p:xfrm>
          <a:off x="609600" y="1752600"/>
          <a:ext cx="7924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695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D5B256-AD34-4C0C-A8CA-CCE05B8EC616}"/>
              </a:ext>
            </a:extLst>
          </p:cNvPr>
          <p:cNvSpPr txBox="1"/>
          <p:nvPr/>
        </p:nvSpPr>
        <p:spPr>
          <a:xfrm>
            <a:off x="6324600" y="5791200"/>
            <a:ext cx="2590800" cy="902834"/>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95300" y="76200"/>
            <a:ext cx="8229600" cy="1143000"/>
          </a:xfrm>
        </p:spPr>
        <p:txBody>
          <a:bodyPr/>
          <a:lstStyle/>
          <a:p>
            <a:r>
              <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Membership Programs &amp; Services</a:t>
            </a:r>
            <a:endParaRPr lang="en-US" sz="3600" dirty="0"/>
          </a:p>
        </p:txBody>
      </p:sp>
      <p:graphicFrame>
        <p:nvGraphicFramePr>
          <p:cNvPr id="4" name="Diagram 3"/>
          <p:cNvGraphicFramePr/>
          <p:nvPr>
            <p:extLst>
              <p:ext uri="{D42A27DB-BD31-4B8C-83A1-F6EECF244321}">
                <p14:modId xmlns:p14="http://schemas.microsoft.com/office/powerpoint/2010/main" val="1194378704"/>
              </p:ext>
            </p:extLst>
          </p:nvPr>
        </p:nvGraphicFramePr>
        <p:xfrm>
          <a:off x="304800" y="838200"/>
          <a:ext cx="8610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672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447800"/>
            <a:ext cx="4495800" cy="2133600"/>
          </a:xfrm>
        </p:spPr>
        <p:txBody>
          <a:bodyPr rtlCol="0">
            <a:normAutofit/>
          </a:bodyPr>
          <a:lstStyle/>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Chapter Involvement</a:t>
            </a: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Networking Opportunities</a:t>
            </a: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HFTP Publications</a:t>
            </a: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Communities</a:t>
            </a:r>
          </a:p>
        </p:txBody>
      </p:sp>
      <p:sp>
        <p:nvSpPr>
          <p:cNvPr id="5" name="Title 4"/>
          <p:cNvSpPr>
            <a:spLocks noGrp="1"/>
          </p:cNvSpPr>
          <p:nvPr>
            <p:ph type="title"/>
          </p:nvPr>
        </p:nvSpPr>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Member Benefits and Resources</a:t>
            </a:r>
            <a:endParaRPr lang="en-US" dirty="0"/>
          </a:p>
        </p:txBody>
      </p:sp>
      <p:sp>
        <p:nvSpPr>
          <p:cNvPr id="4" name="Rectangle 7">
            <a:hlinkClick r:id="rId2"/>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8">
            <a:hlinkClick r:id="rId2"/>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9">
            <a:hlinkClick r:id="rId2"/>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5" name="Content Placeholder 2"/>
          <p:cNvSpPr>
            <a:spLocks noGrp="1"/>
          </p:cNvSpPr>
          <p:nvPr>
            <p:ph sz="half" idx="1"/>
          </p:nvPr>
        </p:nvSpPr>
        <p:spPr>
          <a:xfrm>
            <a:off x="4876800" y="1447800"/>
            <a:ext cx="3833192" cy="2362199"/>
          </a:xfrm>
        </p:spPr>
        <p:txBody>
          <a:bodyPr rtlCol="0">
            <a:normAutofit/>
          </a:bodyPr>
          <a:lstStyle/>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Resources </a:t>
            </a: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HFTP Events</a:t>
            </a: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Continuing Education</a:t>
            </a: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News Sites and More</a:t>
            </a:r>
          </a:p>
        </p:txBody>
      </p:sp>
      <p:pic>
        <p:nvPicPr>
          <p:cNvPr id="12" name="Picture 12" descr="2017 HFTP Annual Convention">
            <a:extLst>
              <a:ext uri="{FF2B5EF4-FFF2-40B4-BE49-F238E27FC236}">
                <a16:creationId xmlns:a16="http://schemas.microsoft.com/office/drawing/2014/main" id="{B2254329-E770-410F-BB42-4DB7E0112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03872"/>
            <a:ext cx="3657600" cy="13447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ITEC 2018 Dubai">
            <a:extLst>
              <a:ext uri="{FF2B5EF4-FFF2-40B4-BE49-F238E27FC236}">
                <a16:creationId xmlns:a16="http://schemas.microsoft.com/office/drawing/2014/main" id="{7FDFAF82-3E90-4769-9DB2-5B259D3922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5334000"/>
            <a:ext cx="1828800" cy="14025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5334000"/>
            <a:ext cx="1828800" cy="1402403"/>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6936" y="5334121"/>
            <a:ext cx="1828800" cy="1402403"/>
          </a:xfrm>
          <a:prstGeom prst="rect">
            <a:avLst/>
          </a:prstGeom>
        </p:spPr>
      </p:pic>
      <p:pic>
        <p:nvPicPr>
          <p:cNvPr id="6" name="Picture 5" descr="A screenshot of a cell phone&#10;&#10;Description generated with high confidence">
            <a:extLst>
              <a:ext uri="{FF2B5EF4-FFF2-40B4-BE49-F238E27FC236}">
                <a16:creationId xmlns:a16="http://schemas.microsoft.com/office/drawing/2014/main" id="{C995D68B-16B1-4C02-8B8B-626F206F074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721" r="18052"/>
          <a:stretch/>
        </p:blipFill>
        <p:spPr>
          <a:xfrm>
            <a:off x="4055553" y="3947626"/>
            <a:ext cx="2707782" cy="976799"/>
          </a:xfrm>
          <a:prstGeom prst="rect">
            <a:avLst/>
          </a:prstGeom>
          <a:ln>
            <a:solidFill>
              <a:srgbClr val="92D050">
                <a:alpha val="85000"/>
              </a:srgbClr>
            </a:solidFill>
          </a:ln>
          <a:effectLst/>
        </p:spPr>
      </p:pic>
      <p:pic>
        <p:nvPicPr>
          <p:cNvPr id="10" name="Picture 9" descr="A picture containing outdoor, text, sky&#10;&#10;Description generated with high confidence">
            <a:extLst>
              <a:ext uri="{FF2B5EF4-FFF2-40B4-BE49-F238E27FC236}">
                <a16:creationId xmlns:a16="http://schemas.microsoft.com/office/drawing/2014/main" id="{DA81B117-230A-450F-BA73-F7CC91927D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6222" y="3605553"/>
            <a:ext cx="1343025" cy="13430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599" y="1066800"/>
            <a:ext cx="5029201" cy="5692914"/>
          </a:xfrm>
        </p:spPr>
        <p:txBody>
          <a:bodyPr/>
          <a:lstStyle/>
          <a:p>
            <a:pPr marL="342900" lvl="1" indent="-342900">
              <a:buFont typeface="Arial" charset="0"/>
              <a:buChar char="•"/>
            </a:pPr>
            <a:r>
              <a:rPr lang="en-US" sz="2000" b="1" dirty="0">
                <a:ln w="1905"/>
                <a:solidFill>
                  <a:srgbClr val="0095B8"/>
                </a:solidFill>
                <a:effectLst>
                  <a:innerShdw blurRad="69850" dist="43180" dir="5400000">
                    <a:srgbClr val="000000">
                      <a:alpha val="65000"/>
                    </a:srgbClr>
                  </a:innerShdw>
                </a:effectLst>
              </a:rPr>
              <a:t>Searchable Directory of </a:t>
            </a:r>
            <a:br>
              <a:rPr lang="en-US" sz="2000" b="1" dirty="0">
                <a:ln w="1905"/>
                <a:solidFill>
                  <a:srgbClr val="0095B8"/>
                </a:solidFill>
                <a:effectLst>
                  <a:innerShdw blurRad="69850" dist="43180" dir="5400000">
                    <a:srgbClr val="000000">
                      <a:alpha val="65000"/>
                    </a:srgbClr>
                  </a:innerShdw>
                </a:effectLst>
              </a:rPr>
            </a:br>
            <a:r>
              <a:rPr lang="en-US" sz="2000" b="1" dirty="0">
                <a:ln w="1905"/>
                <a:solidFill>
                  <a:srgbClr val="0095B8"/>
                </a:solidFill>
                <a:effectLst>
                  <a:innerShdw blurRad="69850" dist="43180" dir="5400000">
                    <a:srgbClr val="000000">
                      <a:alpha val="65000"/>
                    </a:srgbClr>
                  </a:innerShdw>
                </a:effectLst>
              </a:rPr>
              <a:t>Consultant Members</a:t>
            </a:r>
          </a:p>
          <a:p>
            <a:pPr marL="342900" lvl="1" indent="-342900">
              <a:buFont typeface="Arial" charset="0"/>
              <a:buChar char="•"/>
            </a:pPr>
            <a:r>
              <a:rPr lang="en-US" sz="2000" b="1" dirty="0">
                <a:ln w="1905"/>
                <a:solidFill>
                  <a:srgbClr val="0095B8"/>
                </a:solidFill>
                <a:effectLst>
                  <a:innerShdw blurRad="69850" dist="43180" dir="5400000">
                    <a:srgbClr val="000000">
                      <a:alpha val="65000"/>
                    </a:srgbClr>
                  </a:innerShdw>
                </a:effectLst>
              </a:rPr>
              <a:t>Consultants specialize in various aspects of the hospitality Industry</a:t>
            </a:r>
          </a:p>
          <a:p>
            <a:pPr marL="742950" lvl="2" indent="-342900"/>
            <a:r>
              <a:rPr lang="en-US" sz="1600" b="1" dirty="0">
                <a:ln w="1905"/>
                <a:solidFill>
                  <a:srgbClr val="0095B8"/>
                </a:solidFill>
                <a:effectLst>
                  <a:innerShdw blurRad="69850" dist="43180" dir="5400000">
                    <a:srgbClr val="000000">
                      <a:alpha val="65000"/>
                    </a:srgbClr>
                  </a:innerShdw>
                </a:effectLst>
              </a:rPr>
              <a:t>Accounting</a:t>
            </a:r>
          </a:p>
          <a:p>
            <a:pPr marL="742950" lvl="2" indent="-342900"/>
            <a:r>
              <a:rPr lang="en-US" sz="1600" b="1" dirty="0">
                <a:ln w="1905"/>
                <a:solidFill>
                  <a:srgbClr val="0095B8"/>
                </a:solidFill>
                <a:effectLst>
                  <a:innerShdw blurRad="69850" dist="43180" dir="5400000">
                    <a:srgbClr val="000000">
                      <a:alpha val="65000"/>
                    </a:srgbClr>
                  </a:innerShdw>
                </a:effectLst>
              </a:rPr>
              <a:t>Finance</a:t>
            </a:r>
          </a:p>
          <a:p>
            <a:pPr marL="742950" lvl="2" indent="-342900"/>
            <a:r>
              <a:rPr lang="en-US" sz="1600" b="1" dirty="0">
                <a:ln w="1905"/>
                <a:solidFill>
                  <a:srgbClr val="0095B8"/>
                </a:solidFill>
                <a:effectLst>
                  <a:innerShdw blurRad="69850" dist="43180" dir="5400000">
                    <a:srgbClr val="000000">
                      <a:alpha val="65000"/>
                    </a:srgbClr>
                  </a:innerShdw>
                </a:effectLst>
              </a:rPr>
              <a:t>Technology</a:t>
            </a:r>
          </a:p>
          <a:p>
            <a:pPr marL="742950" lvl="2" indent="-342900"/>
            <a:r>
              <a:rPr lang="en-US" sz="1600" b="1" dirty="0">
                <a:ln w="1905"/>
                <a:solidFill>
                  <a:srgbClr val="0095B8"/>
                </a:solidFill>
                <a:effectLst>
                  <a:innerShdw blurRad="69850" dist="43180" dir="5400000">
                    <a:srgbClr val="000000">
                      <a:alpha val="65000"/>
                    </a:srgbClr>
                  </a:innerShdw>
                </a:effectLst>
              </a:rPr>
              <a:t>Human Resources</a:t>
            </a:r>
          </a:p>
          <a:p>
            <a:pPr marL="742950" lvl="2" indent="-342900"/>
            <a:r>
              <a:rPr lang="en-US" sz="1600" b="1" dirty="0">
                <a:ln w="1905"/>
                <a:solidFill>
                  <a:srgbClr val="0095B8"/>
                </a:solidFill>
                <a:effectLst>
                  <a:innerShdw blurRad="69850" dist="43180" dir="5400000">
                    <a:srgbClr val="000000">
                      <a:alpha val="65000"/>
                    </a:srgbClr>
                  </a:innerShdw>
                </a:effectLst>
              </a:rPr>
              <a:t>Legal Issues</a:t>
            </a:r>
          </a:p>
          <a:p>
            <a:pPr marL="0" lvl="1" indent="0">
              <a:buNone/>
            </a:pPr>
            <a:endParaRPr lang="en-US" sz="900" b="1" dirty="0">
              <a:ln w="1905"/>
              <a:solidFill>
                <a:srgbClr val="0095B8"/>
              </a:solidFill>
              <a:effectLst>
                <a:innerShdw blurRad="69850" dist="43180" dir="5400000">
                  <a:srgbClr val="000000">
                    <a:alpha val="65000"/>
                  </a:srgbClr>
                </a:innerShdw>
              </a:effectLst>
            </a:endParaRPr>
          </a:p>
          <a:p>
            <a:pPr marL="0" lvl="1" indent="0">
              <a:buNone/>
            </a:pP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pitchFamily="34" charset="0"/>
                <a:cs typeface="Arial" charset="0"/>
              </a:rPr>
              <a:t>Interested in being listed?</a:t>
            </a:r>
          </a:p>
          <a:p>
            <a:pPr marL="342900" lvl="1" indent="-342900">
              <a:buFont typeface="Arial" charset="0"/>
              <a:buChar char="•"/>
            </a:pPr>
            <a:r>
              <a:rPr lang="en-US" sz="2000" b="1" dirty="0">
                <a:ln w="1905"/>
                <a:solidFill>
                  <a:srgbClr val="0095B8"/>
                </a:solidFill>
                <a:effectLst>
                  <a:innerShdw blurRad="69850" dist="43180" dir="5400000">
                    <a:srgbClr val="000000">
                      <a:alpha val="65000"/>
                    </a:srgbClr>
                  </a:innerShdw>
                </a:effectLst>
              </a:rPr>
              <a:t>Register @ </a:t>
            </a:r>
            <a:r>
              <a:rPr lang="en-US" sz="2000" b="1" dirty="0">
                <a:ln w="1905"/>
                <a:solidFill>
                  <a:srgbClr val="0095B8"/>
                </a:solidFill>
                <a:effectLst>
                  <a:innerShdw blurRad="69850" dist="43180" dir="5400000">
                    <a:srgbClr val="000000">
                      <a:alpha val="65000"/>
                    </a:srgbClr>
                  </a:innerShdw>
                </a:effectLst>
                <a:hlinkClick r:id="rId3"/>
              </a:rPr>
              <a:t>www.HFTP.org</a:t>
            </a:r>
            <a:endParaRPr lang="en-US" sz="2000" b="1" dirty="0">
              <a:ln w="1905"/>
              <a:solidFill>
                <a:srgbClr val="0095B8"/>
              </a:solidFill>
              <a:effectLst>
                <a:innerShdw blurRad="69850" dist="43180" dir="5400000">
                  <a:srgbClr val="000000">
                    <a:alpha val="65000"/>
                  </a:srgbClr>
                </a:innerShdw>
              </a:effectLst>
            </a:endParaRPr>
          </a:p>
          <a:p>
            <a:pPr marL="742950" lvl="2" indent="-342900"/>
            <a:r>
              <a:rPr lang="en-US" b="1" dirty="0">
                <a:ln w="1905"/>
                <a:solidFill>
                  <a:srgbClr val="0095B8"/>
                </a:solidFill>
                <a:effectLst>
                  <a:innerShdw blurRad="69850" dist="43180" dir="5400000">
                    <a:srgbClr val="000000">
                      <a:alpha val="65000"/>
                    </a:srgbClr>
                  </a:innerShdw>
                </a:effectLst>
              </a:rPr>
              <a:t>Education &amp; Resources</a:t>
            </a:r>
          </a:p>
          <a:p>
            <a:pPr marL="742950" lvl="2" indent="-342900"/>
            <a:r>
              <a:rPr lang="en-US" b="1" dirty="0">
                <a:ln w="1905"/>
                <a:solidFill>
                  <a:srgbClr val="0095B8"/>
                </a:solidFill>
                <a:effectLst>
                  <a:innerShdw blurRad="69850" dist="43180" dir="5400000">
                    <a:srgbClr val="000000">
                      <a:alpha val="65000"/>
                    </a:srgbClr>
                  </a:innerShdw>
                </a:effectLst>
              </a:rPr>
              <a:t>HFTP Member Consultants</a:t>
            </a:r>
          </a:p>
          <a:p>
            <a:pPr marL="342900" lvl="1" indent="-342900">
              <a:buFont typeface="Arial" charset="0"/>
              <a:buChar char="•"/>
            </a:pPr>
            <a:r>
              <a:rPr lang="en-US" sz="2000" b="1" dirty="0">
                <a:ln w="1905"/>
                <a:solidFill>
                  <a:srgbClr val="0095B8"/>
                </a:solidFill>
                <a:effectLst>
                  <a:innerShdw blurRad="69850" dist="43180" dir="5400000">
                    <a:srgbClr val="000000">
                      <a:alpha val="65000"/>
                    </a:srgbClr>
                  </a:innerShdw>
                </a:effectLst>
              </a:rPr>
              <a:t>Complete the Consultant Listing Form</a:t>
            </a:r>
          </a:p>
          <a:p>
            <a:pPr marL="342900" lvl="1" indent="-342900">
              <a:buFont typeface="Arial" charset="0"/>
              <a:buChar char="•"/>
            </a:pPr>
            <a:r>
              <a:rPr lang="en-US" sz="2000" b="1" dirty="0">
                <a:ln w="1905"/>
                <a:solidFill>
                  <a:srgbClr val="0095B8"/>
                </a:solidFill>
                <a:effectLst>
                  <a:innerShdw blurRad="69850" dist="43180" dir="5400000">
                    <a:srgbClr val="000000">
                      <a:alpha val="65000"/>
                    </a:srgbClr>
                  </a:innerShdw>
                </a:effectLst>
              </a:rPr>
              <a:t>Exclusively for HFTP Members</a:t>
            </a:r>
            <a:endParaRPr lang="en-US" sz="1800" b="1" dirty="0">
              <a:ln w="1905"/>
              <a:solidFill>
                <a:srgbClr val="0095B8"/>
              </a:solidFill>
              <a:effectLst>
                <a:innerShdw blurRad="69850" dist="43180" dir="5400000">
                  <a:srgbClr val="000000">
                    <a:alpha val="65000"/>
                  </a:srgbClr>
                </a:innerShdw>
              </a:effectLst>
            </a:endParaRPr>
          </a:p>
        </p:txBody>
      </p:sp>
      <p:sp>
        <p:nvSpPr>
          <p:cNvPr id="5" name="Rectangle 4"/>
          <p:cNvSpPr/>
          <p:nvPr/>
        </p:nvSpPr>
        <p:spPr>
          <a:xfrm>
            <a:off x="533400" y="228600"/>
            <a:ext cx="8077200" cy="707886"/>
          </a:xfrm>
          <a:prstGeom prst="rect">
            <a:avLst/>
          </a:prstGeom>
        </p:spPr>
        <p:txBody>
          <a:bodyPr wrap="square">
            <a:spAutoFit/>
          </a:bodyPr>
          <a:lstStyle/>
          <a:p>
            <a:pPr algn="ct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Member Consultants</a:t>
            </a:r>
          </a:p>
        </p:txBody>
      </p:sp>
      <p:pic>
        <p:nvPicPr>
          <p:cNvPr id="4" name="Picture 3">
            <a:extLst>
              <a:ext uri="{FF2B5EF4-FFF2-40B4-BE49-F238E27FC236}">
                <a16:creationId xmlns:a16="http://schemas.microsoft.com/office/drawing/2014/main" id="{B3F4350E-F74D-4F3D-B660-03587FFB5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579107"/>
            <a:ext cx="3883152" cy="4565904"/>
          </a:xfrm>
          <a:prstGeom prst="rect">
            <a:avLst/>
          </a:prstGeom>
        </p:spPr>
      </p:pic>
      <p:sp>
        <p:nvSpPr>
          <p:cNvPr id="7" name="TextBox 6">
            <a:extLst>
              <a:ext uri="{FF2B5EF4-FFF2-40B4-BE49-F238E27FC236}">
                <a16:creationId xmlns:a16="http://schemas.microsoft.com/office/drawing/2014/main" id="{1DFC55D1-220F-478E-BD65-1C640C2F34ED}"/>
              </a:ext>
            </a:extLst>
          </p:cNvPr>
          <p:cNvSpPr txBox="1"/>
          <p:nvPr/>
        </p:nvSpPr>
        <p:spPr>
          <a:xfrm>
            <a:off x="5257800" y="1214735"/>
            <a:ext cx="2107632" cy="461665"/>
          </a:xfrm>
          <a:prstGeom prst="rect">
            <a:avLst/>
          </a:prstGeom>
          <a:noFill/>
        </p:spPr>
        <p:txBody>
          <a:bodyPr wrap="squar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Search By:</a:t>
            </a:r>
          </a:p>
        </p:txBody>
      </p:sp>
      <p:sp>
        <p:nvSpPr>
          <p:cNvPr id="9" name="TextBox 8">
            <a:extLst>
              <a:ext uri="{FF2B5EF4-FFF2-40B4-BE49-F238E27FC236}">
                <a16:creationId xmlns:a16="http://schemas.microsoft.com/office/drawing/2014/main" id="{2940E7B0-5DD6-45CC-B5E0-B815AC6120D0}"/>
              </a:ext>
            </a:extLst>
          </p:cNvPr>
          <p:cNvSpPr txBox="1"/>
          <p:nvPr/>
        </p:nvSpPr>
        <p:spPr>
          <a:xfrm>
            <a:off x="6324600" y="6145011"/>
            <a:ext cx="2590800" cy="56058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4108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03513"/>
            <a:ext cx="90709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760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normAutofit fontScale="90000"/>
          </a:bodyPr>
          <a:lstStyle/>
          <a:p>
            <a:pPr fontAlgn="auto">
              <a:spcAft>
                <a:spcPts val="0"/>
              </a:spcAft>
              <a:defRPr/>
            </a:pPr>
            <a:br>
              <a:rPr lang="en-US" altLang="en-US" b="1" dirty="0">
                <a:solidFill>
                  <a:schemeClr val="accent6">
                    <a:lumMod val="75000"/>
                  </a:schemeClr>
                </a:solidFill>
                <a:cs typeface="Arial" charset="0"/>
              </a:rPr>
            </a:b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HFTP Member Benefit</a:t>
            </a:r>
            <a:b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br>
            <a:endParaRPr lang="en-US" dirty="0"/>
          </a:p>
        </p:txBody>
      </p:sp>
      <p:sp>
        <p:nvSpPr>
          <p:cNvPr id="3" name="Content Placeholder 2"/>
          <p:cNvSpPr>
            <a:spLocks noGrp="1"/>
          </p:cNvSpPr>
          <p:nvPr>
            <p:ph sz="half" idx="1"/>
          </p:nvPr>
        </p:nvSpPr>
        <p:spPr>
          <a:xfrm>
            <a:off x="304800" y="2629024"/>
            <a:ext cx="8001000" cy="3209461"/>
          </a:xfrm>
        </p:spPr>
        <p:txBody>
          <a:bodyPr rtlCol="0">
            <a:normAutofit fontScale="92500" lnSpcReduction="10000"/>
          </a:bodyPr>
          <a:lstStyle/>
          <a:p>
            <a:pPr fontAlgn="auto">
              <a:spcAft>
                <a:spcPts val="0"/>
              </a:spcAft>
              <a:buFont typeface="Arial" panose="020B0604020202020204" pitchFamily="34" charset="0"/>
              <a:buChar char="•"/>
              <a:defRPr/>
            </a:pPr>
            <a:r>
              <a:rPr lang="en-US" sz="2400" b="1" u="sng" dirty="0">
                <a:ln w="1905"/>
                <a:solidFill>
                  <a:srgbClr val="0095B8"/>
                </a:solidFill>
                <a:effectLst>
                  <a:innerShdw blurRad="69850" dist="43180" dir="5400000">
                    <a:srgbClr val="000000">
                      <a:alpha val="65000"/>
                    </a:srgbClr>
                  </a:innerShdw>
                </a:effectLst>
              </a:rPr>
              <a:t>AICPA</a:t>
            </a:r>
            <a:r>
              <a:rPr lang="en-US" sz="2400" b="1" dirty="0">
                <a:ln w="1905"/>
                <a:solidFill>
                  <a:srgbClr val="0095B8"/>
                </a:solidFill>
                <a:effectLst>
                  <a:innerShdw blurRad="69850" dist="43180" dir="5400000">
                    <a:srgbClr val="000000">
                      <a:alpha val="65000"/>
                    </a:srgbClr>
                  </a:innerShdw>
                </a:effectLst>
              </a:rPr>
              <a:t> (American Institute of Certified Public Accountants) is a partnership has being created with HFTP and AICPA.</a:t>
            </a:r>
            <a:br>
              <a:rPr lang="en-US" sz="2400" b="1" dirty="0">
                <a:ln w="1905"/>
                <a:solidFill>
                  <a:srgbClr val="0095B8"/>
                </a:solidFill>
                <a:effectLst>
                  <a:innerShdw blurRad="69850" dist="43180" dir="5400000">
                    <a:srgbClr val="000000">
                      <a:alpha val="65000"/>
                    </a:srgbClr>
                  </a:innerShdw>
                </a:effectLst>
              </a:rPr>
            </a:br>
            <a:endParaRPr lang="en-US" sz="2400" b="1" dirty="0">
              <a:ln w="1905"/>
              <a:solidFill>
                <a:srgbClr val="0095B8"/>
              </a:solidFill>
              <a:effectLst>
                <a:innerShdw blurRad="69850" dist="43180" dir="5400000">
                  <a:srgbClr val="000000">
                    <a:alpha val="65000"/>
                  </a:srgbClr>
                </a:innerShdw>
              </a:effectLst>
            </a:endParaRPr>
          </a:p>
          <a:p>
            <a:pPr fontAlgn="auto">
              <a:spcAft>
                <a:spcPts val="0"/>
              </a:spcAft>
              <a:buFont typeface="Arial" panose="020B0604020202020204" pitchFamily="34" charset="0"/>
              <a:buChar char="•"/>
              <a:defRPr/>
            </a:pPr>
            <a:r>
              <a:rPr lang="en-US" sz="2400" b="1" dirty="0">
                <a:ln w="1905"/>
                <a:solidFill>
                  <a:srgbClr val="0095B8"/>
                </a:solidFill>
                <a:effectLst>
                  <a:innerShdw blurRad="69850" dist="43180" dir="5400000">
                    <a:srgbClr val="000000">
                      <a:alpha val="65000"/>
                    </a:srgbClr>
                  </a:innerShdw>
                </a:effectLst>
              </a:rPr>
              <a:t>HFTP Members are now eligible to receive a discounted rate on pre-approved ethics courses offered by AICPA.</a:t>
            </a:r>
            <a:br>
              <a:rPr lang="en-US" sz="2400" b="1" dirty="0">
                <a:ln w="1905"/>
                <a:solidFill>
                  <a:srgbClr val="0095B8"/>
                </a:solidFill>
                <a:effectLst>
                  <a:innerShdw blurRad="69850" dist="43180" dir="5400000">
                    <a:srgbClr val="000000">
                      <a:alpha val="65000"/>
                    </a:srgbClr>
                  </a:innerShdw>
                </a:effectLst>
              </a:rPr>
            </a:br>
            <a:endParaRPr lang="en-US" sz="2400" b="1" dirty="0">
              <a:ln w="1905"/>
              <a:solidFill>
                <a:srgbClr val="0095B8"/>
              </a:solidFill>
              <a:effectLst>
                <a:innerShdw blurRad="69850" dist="43180" dir="5400000">
                  <a:srgbClr val="000000">
                    <a:alpha val="65000"/>
                  </a:srgbClr>
                </a:innerShdw>
              </a:effectLst>
            </a:endParaRPr>
          </a:p>
          <a:p>
            <a:pPr fontAlgn="auto">
              <a:spcAft>
                <a:spcPts val="0"/>
              </a:spcAft>
              <a:buFont typeface="Arial" panose="020B0604020202020204" pitchFamily="34" charset="0"/>
              <a:buChar char="•"/>
              <a:defRPr/>
            </a:pPr>
            <a:r>
              <a:rPr lang="en-US" b="1" dirty="0">
                <a:ln w="1905"/>
                <a:solidFill>
                  <a:srgbClr val="0095B8"/>
                </a:solidFill>
                <a:effectLst>
                  <a:innerShdw blurRad="69850" dist="43180" dir="5400000">
                    <a:srgbClr val="000000">
                      <a:alpha val="65000"/>
                    </a:srgbClr>
                  </a:innerShdw>
                </a:effectLst>
              </a:rPr>
              <a:t>Website: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rPr>
              <a:t>http://www.cpa2biz.com/ </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341313" indent="-341313" fontAlgn="auto">
              <a:spcAft>
                <a:spcPts val="0"/>
              </a:spcAft>
              <a:buFont typeface="Arial" panose="020B0604020202020204" pitchFamily="34" charset="0"/>
              <a:buNone/>
              <a:defRPr/>
            </a:pPr>
            <a:r>
              <a:rPr lang="en-US" sz="2600" dirty="0">
                <a:solidFill>
                  <a:srgbClr val="92D050"/>
                </a:solidFill>
              </a:rPr>
              <a:t>    	</a:t>
            </a:r>
            <a:r>
              <a:rPr lang="en-US" sz="2600" b="1" dirty="0">
                <a:ln w="1905"/>
                <a:solidFill>
                  <a:srgbClr val="0095B8"/>
                </a:solidFill>
                <a:effectLst>
                  <a:innerShdw blurRad="69850" dist="43180" dir="5400000">
                    <a:srgbClr val="000000">
                      <a:alpha val="65000"/>
                    </a:srgbClr>
                  </a:innerShdw>
                </a:effectLst>
              </a:rPr>
              <a:t>Coupon code:	</a:t>
            </a:r>
            <a:r>
              <a:rPr lang="en-US" sz="2600" b="1" u="sng" dirty="0">
                <a:ln w="1905"/>
                <a:solidFill>
                  <a:srgbClr val="0095B8"/>
                </a:solidFill>
                <a:effectLst>
                  <a:innerShdw blurRad="69850" dist="43180" dir="5400000">
                    <a:srgbClr val="000000">
                      <a:alpha val="65000"/>
                    </a:srgbClr>
                  </a:innerShdw>
                </a:effectLst>
              </a:rPr>
              <a:t>HFTP14</a:t>
            </a:r>
            <a:br>
              <a:rPr lang="en-US" sz="2600" b="1" dirty="0">
                <a:ln w="1905"/>
                <a:solidFill>
                  <a:srgbClr val="0095B8"/>
                </a:solidFill>
                <a:effectLst>
                  <a:innerShdw blurRad="69850" dist="43180" dir="5400000">
                    <a:srgbClr val="000000">
                      <a:alpha val="65000"/>
                    </a:srgbClr>
                  </a:innerShdw>
                </a:effectLst>
              </a:rPr>
            </a:br>
            <a:r>
              <a:rPr lang="en-US" sz="2600" b="1" dirty="0">
                <a:ln w="1905"/>
                <a:solidFill>
                  <a:srgbClr val="0095B8"/>
                </a:solidFill>
                <a:effectLst>
                  <a:innerShdw blurRad="69850" dist="43180" dir="5400000">
                    <a:srgbClr val="000000">
                      <a:alpha val="65000"/>
                    </a:srgbClr>
                  </a:innerShdw>
                </a:effectLst>
              </a:rPr>
              <a:t>Discount: 		</a:t>
            </a:r>
            <a:r>
              <a:rPr lang="en-US" sz="2600" b="1" u="sng" dirty="0">
                <a:ln w="1905"/>
                <a:solidFill>
                  <a:srgbClr val="0095B8"/>
                </a:solidFill>
                <a:effectLst>
                  <a:innerShdw blurRad="69850" dist="43180" dir="5400000">
                    <a:srgbClr val="000000">
                      <a:alpha val="65000"/>
                    </a:srgbClr>
                  </a:innerShdw>
                </a:effectLst>
              </a:rPr>
              <a:t>10%</a:t>
            </a:r>
          </a:p>
          <a:p>
            <a:pPr fontAlgn="auto">
              <a:spcAft>
                <a:spcPts val="0"/>
              </a:spcAft>
              <a:buFont typeface="Arial" panose="020B0604020202020204" pitchFamily="34" charset="0"/>
              <a:buChar char="•"/>
              <a:defRPr/>
            </a:pPr>
            <a:endParaRPr lang="en-US" dirty="0"/>
          </a:p>
        </p:txBody>
      </p:sp>
      <p:sp>
        <p:nvSpPr>
          <p:cNvPr id="5" name="Rectangle 4"/>
          <p:cNvSpPr/>
          <p:nvPr/>
        </p:nvSpPr>
        <p:spPr>
          <a:xfrm>
            <a:off x="609600" y="5791200"/>
            <a:ext cx="7315200" cy="830997"/>
          </a:xfrm>
          <a:prstGeom prst="rect">
            <a:avLst/>
          </a:prstGeom>
        </p:spPr>
        <p:txBody>
          <a:bodyPr wrap="square">
            <a:spAutoFit/>
          </a:bodyPr>
          <a:lstStyle/>
          <a:p>
            <a:pPr fontAlgn="auto">
              <a:spcBef>
                <a:spcPts val="0"/>
              </a:spcBef>
              <a:spcAft>
                <a:spcPts val="0"/>
              </a:spcAft>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hlinkClick r:id="rId3"/>
              </a:rPr>
              <a:t>Selected Topics in Professional Ethics</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1200" b="1" dirty="0">
                <a:ln w="1905"/>
                <a:solidFill>
                  <a:srgbClr val="0095B8"/>
                </a:solidFill>
                <a:effectLst>
                  <a:innerShdw blurRad="69850" dist="43180" dir="5400000">
                    <a:srgbClr val="000000">
                      <a:alpha val="65000"/>
                    </a:srgbClr>
                  </a:innerShdw>
                </a:effectLst>
                <a:latin typeface="+mn-lt"/>
                <a:cs typeface="+mn-cs"/>
              </a:rPr>
              <a:t>(Product #158387)</a:t>
            </a:r>
          </a:p>
          <a:p>
            <a:pPr fontAlgn="auto">
              <a:spcBef>
                <a:spcPts val="0"/>
              </a:spcBef>
              <a:spcAft>
                <a:spcPts val="0"/>
              </a:spcAft>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hlinkClick r:id="rId4"/>
              </a:rPr>
              <a:t>Cost and Return: Professional Ethics in Business</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1200" b="1" dirty="0">
                <a:ln w="1905"/>
                <a:solidFill>
                  <a:srgbClr val="0095B8"/>
                </a:solidFill>
                <a:effectLst>
                  <a:innerShdw blurRad="69850" dist="43180" dir="5400000">
                    <a:srgbClr val="000000">
                      <a:alpha val="65000"/>
                    </a:srgbClr>
                  </a:innerShdw>
                </a:effectLst>
                <a:latin typeface="+mn-lt"/>
                <a:cs typeface="+mn-cs"/>
              </a:rPr>
              <a:t>(Product #159891)</a:t>
            </a:r>
          </a:p>
          <a:p>
            <a:pPr fontAlgn="auto">
              <a:spcBef>
                <a:spcPts val="0"/>
              </a:spcBef>
              <a:spcAft>
                <a:spcPts val="0"/>
              </a:spcAft>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hlinkClick r:id="rId5"/>
              </a:rPr>
              <a:t>Professional Ethics: 2012-2013 Update and Refresher</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1200" b="1" dirty="0">
                <a:ln w="1905"/>
                <a:solidFill>
                  <a:srgbClr val="0095B8"/>
                </a:solidFill>
                <a:effectLst>
                  <a:innerShdw blurRad="69850" dist="43180" dir="5400000">
                    <a:srgbClr val="000000">
                      <a:alpha val="65000"/>
                    </a:srgbClr>
                  </a:innerShdw>
                </a:effectLst>
                <a:latin typeface="+mn-lt"/>
                <a:cs typeface="+mn-cs"/>
              </a:rPr>
              <a:t>(Product #159434)</a:t>
            </a:r>
          </a:p>
          <a:p>
            <a:pPr fontAlgn="auto">
              <a:spcBef>
                <a:spcPts val="0"/>
              </a:spcBef>
              <a:spcAft>
                <a:spcPts val="0"/>
              </a:spcAft>
              <a:defRPr/>
            </a:pP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hlinkClick r:id="rId6"/>
              </a:rPr>
              <a:t>Professional Ethics for CPAs in Business</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rPr>
              <a:t> </a:t>
            </a:r>
            <a:r>
              <a:rPr lang="en-US" sz="1200" b="1" dirty="0">
                <a:ln w="1905"/>
                <a:solidFill>
                  <a:srgbClr val="0095B8"/>
                </a:solidFill>
                <a:effectLst>
                  <a:innerShdw blurRad="69850" dist="43180" dir="5400000">
                    <a:srgbClr val="000000">
                      <a:alpha val="65000"/>
                    </a:srgbClr>
                  </a:innerShdw>
                </a:effectLst>
                <a:latin typeface="+mn-lt"/>
                <a:cs typeface="+mn-cs"/>
              </a:rPr>
              <a:t>(Product #158902</a:t>
            </a:r>
            <a:r>
              <a:rPr lang="en-US" sz="1200" dirty="0">
                <a:solidFill>
                  <a:srgbClr val="0095B8"/>
                </a:solidFill>
                <a:latin typeface="+mn-lt"/>
                <a:cs typeface="+mn-cs"/>
              </a:rPr>
              <a:t>)</a:t>
            </a:r>
          </a:p>
        </p:txBody>
      </p:sp>
      <p:pic>
        <p:nvPicPr>
          <p:cNvPr id="6" name="Picture 5"/>
          <p:cNvPicPr>
            <a:picLocks noChangeAspect="1"/>
          </p:cNvPicPr>
          <p:nvPr/>
        </p:nvPicPr>
        <p:blipFill>
          <a:blip r:embed="rId7"/>
          <a:stretch>
            <a:fillRect/>
          </a:stretch>
        </p:blipFill>
        <p:spPr>
          <a:xfrm>
            <a:off x="2686050" y="1240474"/>
            <a:ext cx="3771900" cy="12096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HFTP Member Benefit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304800" y="2819400"/>
            <a:ext cx="8686800" cy="3886200"/>
          </a:xfrm>
        </p:spPr>
        <p:txBody>
          <a:bodyPr rtlCol="0">
            <a:noAutofit/>
          </a:bodyPr>
          <a:lstStyle/>
          <a:p>
            <a:pPr fontAlgn="auto">
              <a:spcAft>
                <a:spcPts val="0"/>
              </a:spcAft>
              <a:buFont typeface="Arial" panose="020B0604020202020204" pitchFamily="34" charset="0"/>
              <a:buChar char="•"/>
              <a:defRPr/>
            </a:pPr>
            <a:r>
              <a:rPr lang="en-US" sz="2000" b="1" u="sng" dirty="0">
                <a:ln w="1905"/>
                <a:solidFill>
                  <a:srgbClr val="0095B8"/>
                </a:solidFill>
                <a:effectLst>
                  <a:innerShdw blurRad="69850" dist="43180" dir="5400000">
                    <a:srgbClr val="000000">
                      <a:alpha val="65000"/>
                    </a:srgbClr>
                  </a:innerShdw>
                </a:effectLst>
              </a:rPr>
              <a:t>The UPS® Savings </a:t>
            </a:r>
            <a:r>
              <a:rPr lang="en-US" sz="2000" b="1" dirty="0">
                <a:ln w="1905"/>
                <a:solidFill>
                  <a:srgbClr val="0095B8"/>
                </a:solidFill>
                <a:effectLst>
                  <a:innerShdw blurRad="69850" dist="43180" dir="5400000">
                    <a:srgbClr val="000000">
                      <a:alpha val="65000"/>
                    </a:srgbClr>
                  </a:innerShdw>
                </a:effectLst>
              </a:rPr>
              <a:t>Program allows members to ship and save with UPS®.</a:t>
            </a:r>
            <a:br>
              <a:rPr lang="en-US" sz="2000" b="1" dirty="0">
                <a:ln w="1905"/>
                <a:solidFill>
                  <a:srgbClr val="0095B8"/>
                </a:solidFill>
                <a:effectLst>
                  <a:innerShdw blurRad="69850" dist="43180" dir="5400000">
                    <a:srgbClr val="000000">
                      <a:alpha val="65000"/>
                    </a:srgbClr>
                  </a:innerShdw>
                </a:effectLst>
              </a:rPr>
            </a:br>
            <a:endParaRPr lang="en-US" sz="2000" b="1" dirty="0">
              <a:ln w="1905"/>
              <a:solidFill>
                <a:srgbClr val="0095B8"/>
              </a:solidFill>
              <a:effectLst>
                <a:innerShdw blurRad="69850" dist="43180" dir="5400000">
                  <a:srgbClr val="000000">
                    <a:alpha val="65000"/>
                  </a:srgbClr>
                </a:innerShdw>
              </a:effectLst>
            </a:endParaRPr>
          </a:p>
          <a:p>
            <a:pPr fontAlgn="auto">
              <a:spcAft>
                <a:spcPts val="0"/>
              </a:spcAft>
              <a:buFont typeface="Arial" panose="020B0604020202020204" pitchFamily="34" charset="0"/>
              <a:buChar char="•"/>
              <a:defRPr/>
            </a:pPr>
            <a:r>
              <a:rPr lang="en-US" sz="2000" b="1" dirty="0">
                <a:ln w="1905"/>
                <a:solidFill>
                  <a:srgbClr val="0095B8"/>
                </a:solidFill>
                <a:effectLst>
                  <a:innerShdw blurRad="69850" dist="43180" dir="5400000">
                    <a:srgbClr val="000000">
                      <a:alpha val="65000"/>
                    </a:srgbClr>
                  </a:innerShdw>
                </a:effectLst>
              </a:rPr>
              <a:t>Improve your bottom line with some of the most competitive rates available on shipping services with UPS®. </a:t>
            </a:r>
            <a:br>
              <a:rPr lang="en-US" sz="2000" b="1" dirty="0">
                <a:ln w="1905"/>
                <a:solidFill>
                  <a:srgbClr val="0095B8"/>
                </a:solidFill>
                <a:effectLst>
                  <a:innerShdw blurRad="69850" dist="43180" dir="5400000">
                    <a:srgbClr val="000000">
                      <a:alpha val="65000"/>
                    </a:srgbClr>
                  </a:innerShdw>
                </a:effectLst>
              </a:rPr>
            </a:br>
            <a:endParaRPr lang="en-US" sz="2000" b="1" dirty="0">
              <a:ln w="1905"/>
              <a:solidFill>
                <a:srgbClr val="0095B8"/>
              </a:solidFill>
              <a:effectLst>
                <a:innerShdw blurRad="69850" dist="43180" dir="5400000">
                  <a:srgbClr val="000000">
                    <a:alpha val="65000"/>
                  </a:srgbClr>
                </a:innerShdw>
              </a:effectLst>
            </a:endParaRPr>
          </a:p>
          <a:p>
            <a:pPr fontAlgn="auto">
              <a:spcAft>
                <a:spcPts val="0"/>
              </a:spcAft>
              <a:buFont typeface="Arial" panose="020B0604020202020204" pitchFamily="34" charset="0"/>
              <a:buChar char="•"/>
              <a:defRPr/>
            </a:pPr>
            <a:r>
              <a:rPr lang="en-US" sz="2000" b="1" dirty="0">
                <a:ln w="1905"/>
                <a:solidFill>
                  <a:srgbClr val="0095B8"/>
                </a:solidFill>
                <a:effectLst>
                  <a:innerShdw blurRad="69850" dist="43180" dir="5400000">
                    <a:srgbClr val="000000">
                      <a:alpha val="65000"/>
                    </a:srgbClr>
                  </a:innerShdw>
                </a:effectLst>
              </a:rPr>
              <a:t>Enroll in the UPS Savings Program and save up to 34% on a broad portfolio of shipping services.</a:t>
            </a:r>
            <a:br>
              <a:rPr lang="en-US" sz="2000" b="1" dirty="0">
                <a:ln w="1905"/>
                <a:solidFill>
                  <a:srgbClr val="0095B8"/>
                </a:solidFill>
                <a:effectLst>
                  <a:innerShdw blurRad="69850" dist="43180" dir="5400000">
                    <a:srgbClr val="000000">
                      <a:alpha val="65000"/>
                    </a:srgbClr>
                  </a:innerShdw>
                </a:effectLst>
              </a:rPr>
            </a:br>
            <a:endParaRPr lang="en-US" sz="2000" b="1" dirty="0">
              <a:ln w="1905"/>
              <a:solidFill>
                <a:srgbClr val="0095B8"/>
              </a:solidFill>
              <a:effectLst>
                <a:innerShdw blurRad="69850" dist="43180" dir="5400000">
                  <a:srgbClr val="000000">
                    <a:alpha val="65000"/>
                  </a:srgbClr>
                </a:innerShdw>
              </a:effectLst>
            </a:endParaRPr>
          </a:p>
          <a:p>
            <a:pPr fontAlgn="auto">
              <a:spcAft>
                <a:spcPts val="0"/>
              </a:spcAft>
              <a:buFont typeface="Arial" panose="020B0604020202020204" pitchFamily="34" charset="0"/>
              <a:buChar char="•"/>
              <a:defRPr/>
            </a:pPr>
            <a:r>
              <a:rPr lang="en-US" sz="2000" b="1" dirty="0">
                <a:ln w="1905"/>
                <a:solidFill>
                  <a:srgbClr val="0095B8"/>
                </a:solidFill>
                <a:effectLst>
                  <a:innerShdw blurRad="69850" dist="43180" dir="5400000">
                    <a:srgbClr val="000000">
                      <a:alpha val="65000"/>
                    </a:srgbClr>
                  </a:innerShdw>
                </a:effectLst>
              </a:rPr>
              <a:t>To enroll and start saving today, visit </a:t>
            </a:r>
            <a:r>
              <a:rPr lang="en-US" sz="2000" b="1" dirty="0">
                <a:ln w="1905"/>
                <a:solidFill>
                  <a:srgbClr val="0095B8"/>
                </a:solidFill>
                <a:effectLst>
                  <a:innerShdw blurRad="69850" dist="43180" dir="5400000">
                    <a:srgbClr val="000000">
                      <a:alpha val="65000"/>
                    </a:srgbClr>
                  </a:innerShdw>
                </a:effectLst>
                <a:hlinkClick r:id="rId2"/>
              </a:rPr>
              <a:t>savewithups.com/hftp</a:t>
            </a:r>
            <a:r>
              <a:rPr lang="en-US" sz="2000" b="1" dirty="0">
                <a:ln w="1905"/>
                <a:solidFill>
                  <a:srgbClr val="0095B8"/>
                </a:solidFill>
                <a:effectLst>
                  <a:innerShdw blurRad="69850" dist="43180" dir="5400000">
                    <a:srgbClr val="000000">
                      <a:alpha val="65000"/>
                    </a:srgbClr>
                  </a:innerShdw>
                </a:effectLst>
              </a:rPr>
              <a:t> or call </a:t>
            </a:r>
            <a:br>
              <a:rPr lang="en-US" sz="2000" b="1" dirty="0">
                <a:ln w="1905"/>
                <a:solidFill>
                  <a:srgbClr val="0095B8"/>
                </a:solidFill>
                <a:effectLst>
                  <a:innerShdw blurRad="69850" dist="43180" dir="5400000">
                    <a:srgbClr val="000000">
                      <a:alpha val="65000"/>
                    </a:srgbClr>
                  </a:innerShdw>
                </a:effectLst>
              </a:rPr>
            </a:br>
            <a:r>
              <a:rPr lang="en-US" sz="2000" b="1" dirty="0">
                <a:ln w="1905"/>
                <a:solidFill>
                  <a:srgbClr val="0095B8"/>
                </a:solidFill>
                <a:effectLst>
                  <a:innerShdw blurRad="69850" dist="43180" dir="5400000">
                    <a:srgbClr val="000000">
                      <a:alpha val="65000"/>
                    </a:srgbClr>
                  </a:innerShdw>
                </a:effectLst>
              </a:rPr>
              <a:t>1-800-MEMBERS (1-800-636-2377).</a:t>
            </a:r>
          </a:p>
        </p:txBody>
      </p:sp>
      <p:pic>
        <p:nvPicPr>
          <p:cNvPr id="5" name="Picture 4"/>
          <p:cNvPicPr>
            <a:picLocks noChangeAspect="1"/>
          </p:cNvPicPr>
          <p:nvPr/>
        </p:nvPicPr>
        <p:blipFill>
          <a:blip r:embed="rId3"/>
          <a:stretch>
            <a:fillRect/>
          </a:stretch>
        </p:blipFill>
        <p:spPr>
          <a:xfrm>
            <a:off x="3733800" y="1175327"/>
            <a:ext cx="1676400" cy="1676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HFTP Member Benefit</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1143000"/>
            <a:ext cx="8153400" cy="5105400"/>
          </a:xfrm>
        </p:spPr>
        <p:txBody>
          <a:bodyPr rtlCol="0">
            <a:noAutofit/>
          </a:bodyPr>
          <a:lstStyle/>
          <a:p>
            <a:pPr fontAlgn="auto">
              <a:lnSpc>
                <a:spcPct val="80000"/>
              </a:lnSpc>
              <a:spcBef>
                <a:spcPct val="15000"/>
              </a:spcBef>
              <a:spcAft>
                <a:spcPts val="0"/>
              </a:spcAft>
              <a:buFont typeface="Arial" panose="020B0604020202020204" pitchFamily="34" charset="0"/>
              <a:buChar char="•"/>
              <a:defRPr/>
            </a:pPr>
            <a:r>
              <a:rPr lang="en-US" altLang="en-US" sz="2400" b="1" u="sng" dirty="0">
                <a:ln w="1905"/>
                <a:solidFill>
                  <a:srgbClr val="0095B8"/>
                </a:solidFill>
                <a:effectLst>
                  <a:innerShdw blurRad="69850" dist="43180" dir="5400000">
                    <a:srgbClr val="000000">
                      <a:alpha val="65000"/>
                    </a:srgbClr>
                  </a:innerShdw>
                </a:effectLst>
              </a:rPr>
              <a:t>Three Research Centers</a:t>
            </a:r>
          </a:p>
          <a:p>
            <a:pPr marL="914400" lvl="1" indent="-457200" fontAlgn="auto">
              <a:spcAft>
                <a:spcPts val="0"/>
              </a:spcAft>
              <a:buFont typeface="+mj-lt"/>
              <a:buAutoNum type="arabicPeriod"/>
              <a:defRPr/>
            </a:pPr>
            <a:r>
              <a:rPr lang="en-US" b="1" dirty="0">
                <a:ln w="1905"/>
                <a:solidFill>
                  <a:srgbClr val="0095B8"/>
                </a:solidFill>
                <a:effectLst>
                  <a:innerShdw blurRad="69850" dist="43180" dir="5400000">
                    <a:srgbClr val="000000">
                      <a:alpha val="65000"/>
                    </a:srgbClr>
                  </a:innerShdw>
                </a:effectLst>
              </a:rPr>
              <a:t>Conrad N. Hilton, University of Houston</a:t>
            </a:r>
          </a:p>
          <a:p>
            <a:pPr marL="914400" lvl="1" indent="-457200" fontAlgn="auto">
              <a:spcAft>
                <a:spcPts val="0"/>
              </a:spcAft>
              <a:buFont typeface="+mj-lt"/>
              <a:buAutoNum type="arabicPeriod"/>
              <a:defRPr/>
            </a:pPr>
            <a:r>
              <a:rPr lang="en-US" b="1" dirty="0">
                <a:ln w="1905"/>
                <a:solidFill>
                  <a:srgbClr val="0095B8"/>
                </a:solidFill>
                <a:effectLst>
                  <a:innerShdw blurRad="69850" dist="43180" dir="5400000">
                    <a:srgbClr val="000000">
                      <a:alpha val="65000"/>
                    </a:srgbClr>
                  </a:innerShdw>
                </a:effectLst>
              </a:rPr>
              <a:t>Hong Kong Polytechnic University</a:t>
            </a:r>
          </a:p>
          <a:p>
            <a:pPr marL="914400" lvl="1" indent="-457200" fontAlgn="auto">
              <a:spcAft>
                <a:spcPts val="0"/>
              </a:spcAft>
              <a:buFont typeface="+mj-lt"/>
              <a:buAutoNum type="arabicPeriod"/>
              <a:defRPr/>
            </a:pPr>
            <a:r>
              <a:rPr lang="en-US" b="1" dirty="0">
                <a:ln w="1905"/>
                <a:solidFill>
                  <a:srgbClr val="0095B8"/>
                </a:solidFill>
                <a:effectLst>
                  <a:innerShdw blurRad="69850" dist="43180" dir="5400000">
                    <a:srgbClr val="000000">
                      <a:alpha val="65000"/>
                    </a:srgbClr>
                  </a:innerShdw>
                </a:effectLst>
              </a:rPr>
              <a:t>Emirates Academy (Dubai)</a:t>
            </a:r>
          </a:p>
          <a:p>
            <a:pPr fontAlgn="auto">
              <a:lnSpc>
                <a:spcPct val="80000"/>
              </a:lnSpc>
              <a:spcBef>
                <a:spcPct val="15000"/>
              </a:spcBef>
              <a:spcAft>
                <a:spcPts val="0"/>
              </a:spcAft>
              <a:buFont typeface="Arial" panose="020B0604020202020204" pitchFamily="34" charset="0"/>
              <a:buChar char="•"/>
              <a:defRPr/>
            </a:pPr>
            <a:endParaRPr lang="en-US" altLang="en-US" sz="2400" b="1" dirty="0">
              <a:ln w="1905"/>
              <a:solidFill>
                <a:srgbClr val="0095B8"/>
              </a:solidFill>
              <a:effectLst>
                <a:innerShdw blurRad="69850" dist="43180" dir="5400000">
                  <a:srgbClr val="000000">
                    <a:alpha val="65000"/>
                  </a:srgbClr>
                </a:innerShdw>
              </a:effectLst>
            </a:endParaRPr>
          </a:p>
          <a:p>
            <a:pPr fontAlgn="auto">
              <a:lnSpc>
                <a:spcPct val="80000"/>
              </a:lnSpc>
              <a:spcBef>
                <a:spcPct val="15000"/>
              </a:spcBef>
              <a:spcAft>
                <a:spcPts val="0"/>
              </a:spcAft>
              <a:buFont typeface="Arial" panose="020B0604020202020204" pitchFamily="34" charset="0"/>
              <a:buChar char="•"/>
              <a:defRPr/>
            </a:pPr>
            <a:r>
              <a:rPr lang="en-US" altLang="en-US" sz="2400" b="1" dirty="0">
                <a:ln w="1905"/>
                <a:solidFill>
                  <a:srgbClr val="0095B8"/>
                </a:solidFill>
                <a:effectLst>
                  <a:innerShdw blurRad="69850" dist="43180" dir="5400000">
                    <a:srgbClr val="000000">
                      <a:alpha val="65000"/>
                    </a:srgbClr>
                  </a:innerShdw>
                </a:effectLst>
              </a:rPr>
              <a:t>FREE service for dues-paying members</a:t>
            </a:r>
          </a:p>
          <a:p>
            <a:pPr fontAlgn="auto">
              <a:lnSpc>
                <a:spcPct val="80000"/>
              </a:lnSpc>
              <a:spcBef>
                <a:spcPct val="15000"/>
              </a:spcBef>
              <a:spcAft>
                <a:spcPts val="0"/>
              </a:spcAft>
              <a:buFontTx/>
              <a:buNone/>
              <a:defRPr/>
            </a:pPr>
            <a:endParaRPr lang="en-US" altLang="en-US" sz="2400" b="1" dirty="0">
              <a:ln w="1905"/>
              <a:solidFill>
                <a:srgbClr val="0095B8"/>
              </a:solidFill>
              <a:effectLst>
                <a:innerShdw blurRad="69850" dist="43180" dir="5400000">
                  <a:srgbClr val="000000">
                    <a:alpha val="65000"/>
                  </a:srgbClr>
                </a:innerShdw>
              </a:effectLst>
            </a:endParaRPr>
          </a:p>
          <a:p>
            <a:pPr fontAlgn="auto">
              <a:lnSpc>
                <a:spcPct val="80000"/>
              </a:lnSpc>
              <a:spcBef>
                <a:spcPct val="15000"/>
              </a:spcBef>
              <a:spcAft>
                <a:spcPts val="0"/>
              </a:spcAft>
              <a:buFont typeface="Arial" panose="020B0604020202020204" pitchFamily="34" charset="0"/>
              <a:buChar char="•"/>
              <a:defRPr/>
            </a:pPr>
            <a:r>
              <a:rPr lang="en-US" altLang="en-US" sz="2400" b="1" dirty="0">
                <a:ln w="1905"/>
                <a:solidFill>
                  <a:srgbClr val="0095B8"/>
                </a:solidFill>
                <a:effectLst>
                  <a:innerShdw blurRad="69850" dist="43180" dir="5400000">
                    <a:srgbClr val="000000">
                      <a:alpha val="65000"/>
                    </a:srgbClr>
                  </a:innerShdw>
                </a:effectLst>
              </a:rPr>
              <a:t>Answers hospitality industry-related questions for HFTP members</a:t>
            </a:r>
          </a:p>
          <a:p>
            <a:pPr fontAlgn="auto">
              <a:lnSpc>
                <a:spcPct val="80000"/>
              </a:lnSpc>
              <a:spcBef>
                <a:spcPct val="15000"/>
              </a:spcBef>
              <a:spcAft>
                <a:spcPts val="0"/>
              </a:spcAft>
              <a:buFontTx/>
              <a:buNone/>
              <a:defRPr/>
            </a:pPr>
            <a:endParaRPr lang="en-US" altLang="en-US" sz="2400" b="1" i="1" dirty="0">
              <a:ln w="1905"/>
              <a:solidFill>
                <a:srgbClr val="0095B8"/>
              </a:solidFill>
              <a:effectLst>
                <a:innerShdw blurRad="69850" dist="43180" dir="5400000">
                  <a:srgbClr val="000000">
                    <a:alpha val="65000"/>
                  </a:srgbClr>
                </a:innerShdw>
              </a:effectLst>
            </a:endParaRPr>
          </a:p>
          <a:p>
            <a:pPr fontAlgn="auto">
              <a:lnSpc>
                <a:spcPct val="80000"/>
              </a:lnSpc>
              <a:spcBef>
                <a:spcPct val="15000"/>
              </a:spcBef>
              <a:spcAft>
                <a:spcPts val="0"/>
              </a:spcAft>
              <a:buFont typeface="Arial" panose="020B0604020202020204" pitchFamily="34" charset="0"/>
              <a:buChar char="•"/>
              <a:defRPr/>
            </a:pPr>
            <a:r>
              <a:rPr lang="en-US" altLang="en-US" sz="2400" b="1" dirty="0">
                <a:ln w="1905"/>
                <a:solidFill>
                  <a:srgbClr val="0095B8"/>
                </a:solidFill>
                <a:effectLst>
                  <a:innerShdw blurRad="69850" dist="43180" dir="5400000">
                    <a:srgbClr val="000000">
                      <a:alpha val="65000"/>
                    </a:srgbClr>
                  </a:innerShdw>
                </a:effectLst>
              </a:rPr>
              <a:t>Researches and publishes industry topics including the </a:t>
            </a:r>
            <a:br>
              <a:rPr lang="en-US" altLang="en-US" sz="2400" b="1" dirty="0">
                <a:ln w="1905"/>
                <a:solidFill>
                  <a:srgbClr val="0095B8"/>
                </a:solidFill>
                <a:effectLst>
                  <a:innerShdw blurRad="69850" dist="43180" dir="5400000">
                    <a:srgbClr val="000000">
                      <a:alpha val="65000"/>
                    </a:srgbClr>
                  </a:innerShdw>
                </a:effectLst>
              </a:rPr>
            </a:br>
            <a:r>
              <a:rPr lang="en-US" altLang="en-US" sz="2400" b="1" dirty="0">
                <a:ln w="1905"/>
                <a:solidFill>
                  <a:srgbClr val="0095B8"/>
                </a:solidFill>
                <a:effectLst>
                  <a:innerShdw blurRad="69850" dist="43180" dir="5400000">
                    <a:srgbClr val="000000">
                      <a:alpha val="65000"/>
                    </a:srgbClr>
                  </a:innerShdw>
                </a:effectLst>
              </a:rPr>
              <a:t>bi-annual </a:t>
            </a:r>
            <a:r>
              <a:rPr lang="en-US" altLang="en-US" sz="2400" b="1" u="sng" dirty="0">
                <a:ln w="1905"/>
                <a:solidFill>
                  <a:srgbClr val="0095B8"/>
                </a:solidFill>
                <a:effectLst>
                  <a:innerShdw blurRad="69850" dist="43180" dir="5400000">
                    <a:srgbClr val="000000">
                      <a:alpha val="65000"/>
                    </a:srgbClr>
                  </a:innerShdw>
                </a:effectLst>
              </a:rPr>
              <a:t>HFTP Compensation and Benefits Survey</a:t>
            </a:r>
            <a:r>
              <a:rPr lang="en-US" altLang="en-US" sz="2400" b="1" dirty="0">
                <a:ln w="1905"/>
                <a:solidFill>
                  <a:srgbClr val="0095B8"/>
                </a:solidFill>
                <a:effectLst>
                  <a:innerShdw blurRad="69850" dist="43180" dir="5400000">
                    <a:srgbClr val="000000">
                      <a:alpha val="65000"/>
                    </a:srgbClr>
                  </a:innerShdw>
                </a:effectLst>
              </a:rPr>
              <a:t>. </a:t>
            </a:r>
            <a:br>
              <a:rPr lang="en-US" altLang="en-US" sz="1800" b="1" dirty="0">
                <a:ln w="1905"/>
                <a:solidFill>
                  <a:schemeClr val="accent6">
                    <a:lumMod val="75000"/>
                  </a:schemeClr>
                </a:solidFill>
                <a:effectLst>
                  <a:innerShdw blurRad="69850" dist="43180" dir="5400000">
                    <a:srgbClr val="000000">
                      <a:alpha val="65000"/>
                    </a:srgbClr>
                  </a:innerShdw>
                </a:effectLst>
              </a:rPr>
            </a:br>
            <a:endParaRPr lang="en-US" altLang="en-US" sz="1400" b="1" i="1" dirty="0">
              <a:ln w="1905"/>
              <a:solidFill>
                <a:schemeClr val="accent6">
                  <a:lumMod val="75000"/>
                </a:schemeClr>
              </a:solidFill>
              <a:effectLst>
                <a:innerShdw blurRad="69850" dist="43180" dir="5400000">
                  <a:srgbClr val="000000">
                    <a:alpha val="65000"/>
                  </a:srgbClr>
                </a:innerShdw>
              </a:effectLst>
            </a:endParaRPr>
          </a:p>
        </p:txBody>
      </p:sp>
      <p:pic>
        <p:nvPicPr>
          <p:cNvPr id="245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00200"/>
            <a:ext cx="1981200" cy="12652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hlinkClick r:id="rId2"/>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8">
            <a:hlinkClick r:id="rId2"/>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9">
            <a:hlinkClick r:id="rId2"/>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8"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601294"/>
            <a:ext cx="9144000" cy="1553242"/>
          </a:xfrm>
        </p:spPr>
      </p:pic>
    </p:spTree>
    <p:extLst>
      <p:ext uri="{BB962C8B-B14F-4D97-AF65-F5344CB8AC3E}">
        <p14:creationId xmlns:p14="http://schemas.microsoft.com/office/powerpoint/2010/main" val="2670657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92"/>
            <a:ext cx="8229600" cy="1143000"/>
          </a:xfrm>
        </p:spPr>
        <p:txBody>
          <a:bodyPr rtlCol="0">
            <a:noAutofit/>
          </a:bodyPr>
          <a:lstStyle/>
          <a:p>
            <a:pPr fontAlgn="auto">
              <a:spcAft>
                <a:spcPts val="0"/>
              </a:spcAft>
              <a:defRPr/>
            </a:pPr>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Publications</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3"/>
          <p:cNvSpPr>
            <a:spLocks noGrp="1"/>
          </p:cNvSpPr>
          <p:nvPr>
            <p:ph sz="half" idx="2"/>
          </p:nvPr>
        </p:nvSpPr>
        <p:spPr>
          <a:xfrm>
            <a:off x="457200" y="1219200"/>
            <a:ext cx="8153400" cy="4876799"/>
          </a:xfrm>
        </p:spPr>
        <p:txBody>
          <a:bodyPr rtlCol="0">
            <a:normAutofit/>
          </a:bodyPr>
          <a:lstStyle/>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Hotel Yearbook</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HITEC News Flash</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HITEC Bytes Special Report</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HFTP News Site and e-Newsletter</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HITEC Bytes Site and e-Newsletter</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HFTP Club Bytes Site and e-Newsletter</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HFTP Finance Bytes Site and e-Newsletter</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HFTP GDPR Bytes Site and e-Newsletter</a:t>
            </a:r>
          </a:p>
          <a:p>
            <a:pPr marL="0" indent="0">
              <a:tabLst>
                <a:tab pos="225425" algn="l"/>
              </a:tabLst>
              <a:defRPr/>
            </a:pPr>
            <a:r>
              <a:rPr lang="en-US" altLang="en-US" b="1" dirty="0">
                <a:ln w="1905"/>
                <a:solidFill>
                  <a:srgbClr val="0095B8"/>
                </a:solidFill>
                <a:effectLst>
                  <a:innerShdw blurRad="69850" dist="43180" dir="5400000">
                    <a:srgbClr val="000000">
                      <a:alpha val="65000"/>
                    </a:srgbClr>
                  </a:innerShdw>
                </a:effectLst>
              </a:rPr>
              <a:t>HFTP Connect (The Hospitality Professionals’ Blog)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a:p>
            <a:endParaRPr lang="en-US" dirty="0"/>
          </a:p>
        </p:txBody>
      </p:sp>
      <p:sp>
        <p:nvSpPr>
          <p:cNvPr id="6" name="Rectangle 5"/>
          <p:cNvSpPr/>
          <p:nvPr/>
        </p:nvSpPr>
        <p:spPr>
          <a:xfrm>
            <a:off x="474345" y="2235204"/>
            <a:ext cx="4097655" cy="1569660"/>
          </a:xfrm>
          <a:prstGeom prst="rect">
            <a:avLst/>
          </a:prstGeom>
        </p:spPr>
        <p:txBody>
          <a:bodyPr wrap="square">
            <a:spAutoFit/>
          </a:bodyPr>
          <a:lstStyle/>
          <a:p>
            <a:pPr algn="ctr"/>
            <a:r>
              <a:rPr lang="en-US" sz="2400" b="1" dirty="0">
                <a:ln w="1905"/>
                <a:solidFill>
                  <a:srgbClr val="0095B8"/>
                </a:solidFill>
                <a:effectLst>
                  <a:innerShdw blurRad="69850" dist="43180" dir="5400000">
                    <a:srgbClr val="000000">
                      <a:alpha val="65000"/>
                    </a:srgbClr>
                  </a:innerShdw>
                </a:effectLst>
                <a:latin typeface="+mn-lt"/>
                <a:cs typeface="+mn-cs"/>
              </a:rPr>
              <a:t>An analysis of IT spending data in the lodging industry and USALI compliance practices by lodging executives.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1000"/>
            <a:ext cx="4121728" cy="5334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553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5017" y="1828800"/>
            <a:ext cx="4097655" cy="2677656"/>
          </a:xfrm>
          <a:prstGeom prst="rect">
            <a:avLst/>
          </a:prstGeom>
        </p:spPr>
        <p:txBody>
          <a:bodyPr wrap="square">
            <a:spAutoFit/>
          </a:bodyPr>
          <a:lstStyle/>
          <a:p>
            <a:pPr algn="ctr"/>
            <a:r>
              <a:rPr lang="en-US" sz="2400" b="1" dirty="0">
                <a:ln w="1905"/>
                <a:solidFill>
                  <a:srgbClr val="0095B8"/>
                </a:solidFill>
                <a:effectLst>
                  <a:innerShdw blurRad="69850" dist="43180" dir="5400000">
                    <a:srgbClr val="000000">
                      <a:alpha val="65000"/>
                    </a:srgbClr>
                  </a:innerShdw>
                </a:effectLst>
                <a:latin typeface="+mn-lt"/>
                <a:cs typeface="+mn-cs"/>
              </a:rPr>
              <a:t>For 30 years HFTP has been collecting compensation and benefits data from financial and technology professionals. Review the most current information in the recently-released report.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457200"/>
            <a:ext cx="4089400" cy="5257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014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 </a:t>
            </a:r>
          </a:p>
          <a:p>
            <a:endParaRPr lang="en-US" dirty="0"/>
          </a:p>
        </p:txBody>
      </p:sp>
      <p:pic>
        <p:nvPicPr>
          <p:cNvPr id="2" name="Picture 1">
            <a:hlinkClick r:id="rId2"/>
          </p:cNvPr>
          <p:cNvPicPr>
            <a:picLocks noChangeAspect="1"/>
          </p:cNvPicPr>
          <p:nvPr/>
        </p:nvPicPr>
        <p:blipFill>
          <a:blip r:embed="rId3"/>
          <a:stretch>
            <a:fillRect/>
          </a:stretch>
        </p:blipFill>
        <p:spPr>
          <a:xfrm>
            <a:off x="344780" y="1371600"/>
            <a:ext cx="4521994" cy="3314700"/>
          </a:xfrm>
          <a:prstGeom prst="rect">
            <a:avLst/>
          </a:prstGeom>
        </p:spPr>
      </p:pic>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0800" y="854964"/>
            <a:ext cx="3422535" cy="4443984"/>
          </a:xfrm>
          <a:prstGeom prst="rect">
            <a:avLst/>
          </a:prstGeom>
        </p:spPr>
      </p:pic>
    </p:spTree>
    <p:extLst>
      <p:ext uri="{BB962C8B-B14F-4D97-AF65-F5344CB8AC3E}">
        <p14:creationId xmlns:p14="http://schemas.microsoft.com/office/powerpoint/2010/main" val="2122638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Publications: Industry Reference Texts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1447801"/>
            <a:ext cx="5638800" cy="4648200"/>
          </a:xfrm>
        </p:spPr>
        <p:txBody>
          <a:bodyPr rtlCol="0">
            <a:noAutofit/>
          </a:bodyPr>
          <a:lstStyle/>
          <a:p>
            <a:pPr marL="233363" indent="-233363" fontAlgn="auto">
              <a:spcAft>
                <a:spcPts val="0"/>
              </a:spcAft>
              <a:buFont typeface="Arial" panose="020B0604020202020204" pitchFamily="34" charset="0"/>
              <a:buChar char="•"/>
              <a:tabLst>
                <a:tab pos="233363" algn="l"/>
              </a:tabLst>
              <a:defRPr/>
            </a:pPr>
            <a:r>
              <a:rPr lang="en-US" altLang="en-US" sz="2400" b="1" u="sng" dirty="0">
                <a:ln w="1905"/>
                <a:solidFill>
                  <a:srgbClr val="0095B8"/>
                </a:solidFill>
                <a:effectLst>
                  <a:innerShdw blurRad="69850" dist="43180" dir="5400000">
                    <a:srgbClr val="000000">
                      <a:alpha val="65000"/>
                    </a:srgbClr>
                  </a:innerShdw>
                </a:effectLst>
              </a:rPr>
              <a:t>Accounting for Club Operations</a:t>
            </a:r>
          </a:p>
          <a:p>
            <a:pPr marL="233363" indent="-233363" fontAlgn="auto">
              <a:spcAft>
                <a:spcPts val="0"/>
              </a:spcAft>
              <a:buFont typeface="Arial" panose="020B0604020202020204" pitchFamily="34" charset="0"/>
              <a:buNone/>
              <a:tabLst>
                <a:tab pos="233363" algn="l"/>
              </a:tabLst>
              <a:defRPr/>
            </a:pPr>
            <a:br>
              <a:rPr lang="en-US" altLang="en-US" sz="2400" b="1" u="sng" dirty="0">
                <a:ln w="1905"/>
                <a:solidFill>
                  <a:srgbClr val="0095B8"/>
                </a:solidFill>
                <a:effectLst>
                  <a:innerShdw blurRad="69850" dist="43180" dir="5400000">
                    <a:srgbClr val="000000">
                      <a:alpha val="65000"/>
                    </a:srgbClr>
                  </a:innerShdw>
                </a:effectLst>
              </a:rPr>
            </a:br>
            <a:endParaRPr lang="en-US" altLang="en-US" sz="1200" b="1" u="sng"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sz="2400" b="1" u="sng" dirty="0">
                <a:ln w="1905"/>
                <a:solidFill>
                  <a:srgbClr val="0095B8"/>
                </a:solidFill>
                <a:effectLst>
                  <a:innerShdw blurRad="69850" dist="43180" dir="5400000">
                    <a:srgbClr val="000000">
                      <a:alpha val="65000"/>
                    </a:srgbClr>
                  </a:innerShdw>
                </a:effectLst>
              </a:rPr>
              <a:t>Uniform System of Accounts for the Lodging Industry, 11</a:t>
            </a:r>
            <a:r>
              <a:rPr lang="en-US" altLang="en-US" sz="2400" b="1" u="sng" baseline="30000" dirty="0">
                <a:ln w="1905"/>
                <a:solidFill>
                  <a:srgbClr val="0095B8"/>
                </a:solidFill>
                <a:effectLst>
                  <a:innerShdw blurRad="69850" dist="43180" dir="5400000">
                    <a:srgbClr val="000000">
                      <a:alpha val="65000"/>
                    </a:srgbClr>
                  </a:innerShdw>
                </a:effectLst>
              </a:rPr>
              <a:t>th</a:t>
            </a:r>
            <a:r>
              <a:rPr lang="en-US" altLang="en-US" sz="2400" b="1" u="sng" dirty="0">
                <a:ln w="1905"/>
                <a:solidFill>
                  <a:srgbClr val="0095B8"/>
                </a:solidFill>
                <a:effectLst>
                  <a:innerShdw blurRad="69850" dist="43180" dir="5400000">
                    <a:srgbClr val="000000">
                      <a:alpha val="65000"/>
                    </a:srgbClr>
                  </a:innerShdw>
                </a:effectLst>
              </a:rPr>
              <a:t> Edition</a:t>
            </a:r>
          </a:p>
          <a:p>
            <a:pPr marL="233363" indent="-233363" fontAlgn="auto">
              <a:spcAft>
                <a:spcPts val="0"/>
              </a:spcAft>
              <a:buFont typeface="Arial" panose="020B0604020202020204" pitchFamily="34" charset="0"/>
              <a:buChar char="•"/>
              <a:tabLst>
                <a:tab pos="233363" algn="l"/>
              </a:tabLst>
              <a:defRPr/>
            </a:pPr>
            <a:endParaRPr lang="en-US" altLang="en-US" sz="2400" b="1" u="sng"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endParaRPr lang="en-US" altLang="en-US" sz="1200" b="1" u="sng"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sz="2400" b="1" u="sng" dirty="0">
                <a:ln w="1905"/>
                <a:solidFill>
                  <a:srgbClr val="0095B8"/>
                </a:solidFill>
                <a:effectLst>
                  <a:innerShdw blurRad="69850" dist="43180" dir="5400000">
                    <a:srgbClr val="000000">
                      <a:alpha val="65000"/>
                    </a:srgbClr>
                  </a:innerShdw>
                </a:effectLst>
              </a:rPr>
              <a:t>Uniform System of Financial Reporting for Clubs, 7</a:t>
            </a:r>
            <a:r>
              <a:rPr lang="en-US" altLang="en-US" sz="2400" b="1" u="sng" baseline="30000" dirty="0">
                <a:ln w="1905"/>
                <a:solidFill>
                  <a:srgbClr val="0095B8"/>
                </a:solidFill>
                <a:effectLst>
                  <a:innerShdw blurRad="69850" dist="43180" dir="5400000">
                    <a:srgbClr val="000000">
                      <a:alpha val="65000"/>
                    </a:srgbClr>
                  </a:innerShdw>
                </a:effectLst>
              </a:rPr>
              <a:t>th</a:t>
            </a:r>
            <a:r>
              <a:rPr lang="en-US" altLang="en-US" sz="2400" b="1" u="sng" dirty="0">
                <a:ln w="1905"/>
                <a:solidFill>
                  <a:srgbClr val="0095B8"/>
                </a:solidFill>
                <a:effectLst>
                  <a:innerShdw blurRad="69850" dist="43180" dir="5400000">
                    <a:srgbClr val="000000">
                      <a:alpha val="65000"/>
                    </a:srgbClr>
                  </a:innerShdw>
                </a:effectLst>
              </a:rPr>
              <a:t> Edition</a:t>
            </a:r>
          </a:p>
          <a:p>
            <a:pPr marL="233363" indent="-233363" fontAlgn="auto">
              <a:spcAft>
                <a:spcPts val="0"/>
              </a:spcAft>
              <a:buFont typeface="Arial" panose="020B0604020202020204" pitchFamily="34" charset="0"/>
              <a:buChar char="•"/>
              <a:tabLst>
                <a:tab pos="233363" algn="l"/>
              </a:tabLst>
              <a:defRPr/>
            </a:pPr>
            <a:endParaRPr lang="en-US" altLang="en-US" sz="2400" b="1" u="sng"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endParaRPr lang="en-US" altLang="en-US" sz="1200" b="1"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33363" algn="l"/>
              </a:tabLst>
              <a:defRPr/>
            </a:pPr>
            <a:r>
              <a:rPr lang="en-US" altLang="en-US" sz="2400" b="1" u="sng" dirty="0">
                <a:ln w="1905"/>
                <a:solidFill>
                  <a:srgbClr val="0095B8"/>
                </a:solidFill>
                <a:effectLst>
                  <a:innerShdw blurRad="69850" dist="43180" dir="5400000">
                    <a:srgbClr val="000000">
                      <a:alpha val="65000"/>
                    </a:srgbClr>
                  </a:innerShdw>
                </a:effectLst>
              </a:rPr>
              <a:t>Uniform System of Financial Reporting for Spas</a:t>
            </a:r>
            <a:endParaRPr lang="en-US" altLang="en-US" sz="2400" b="1" dirty="0">
              <a:ln w="1905"/>
              <a:solidFill>
                <a:srgbClr val="0095B8"/>
              </a:solidFill>
              <a:effectLst>
                <a:innerShdw blurRad="69850" dist="43180" dir="5400000">
                  <a:srgbClr val="000000">
                    <a:alpha val="65000"/>
                  </a:srgbClr>
                </a:innerShdw>
              </a:effectLst>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67" y="1295399"/>
            <a:ext cx="873125" cy="1108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63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67" y="2514600"/>
            <a:ext cx="873125" cy="11223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63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893" y="5105400"/>
            <a:ext cx="873125" cy="10709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icture of Uniform System of Financial Reporting for Clubs (Seventh Edi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67" y="3814003"/>
            <a:ext cx="873125" cy="11339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hlinkClick r:id="rId2"/>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8">
            <a:hlinkClick r:id="rId2"/>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9">
            <a:hlinkClick r:id="rId2"/>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2605142"/>
            <a:ext cx="9088544" cy="1585858"/>
          </a:xfrm>
        </p:spPr>
      </p:pic>
    </p:spTree>
    <p:extLst>
      <p:ext uri="{BB962C8B-B14F-4D97-AF65-F5344CB8AC3E}">
        <p14:creationId xmlns:p14="http://schemas.microsoft.com/office/powerpoint/2010/main" val="261544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History</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457200" y="1447800"/>
            <a:ext cx="8305800" cy="5181600"/>
          </a:xfrm>
        </p:spPr>
        <p:txBody>
          <a:bodyPr rtlCol="0">
            <a:noAutofit/>
          </a:bodyPr>
          <a:lstStyle/>
          <a:p>
            <a:pPr>
              <a:lnSpc>
                <a:spcPct val="115000"/>
              </a:lnSpc>
              <a:spcBef>
                <a:spcPts val="0"/>
              </a:spcBef>
              <a:spcAft>
                <a:spcPts val="0"/>
              </a:spcAft>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Founded in 1952, HFTP is a global nonprofit hospitality association that uniquely understands the industry’s problems. </a:t>
            </a:r>
            <a:b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HFTP’s roots stem from a number of state-centered accountant associations.</a:t>
            </a:r>
            <a:br>
              <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b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Supported by Texas Hotel Accountants Association and the Hotel Accountants of New York.</a:t>
            </a:r>
            <a:br>
              <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b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endParaRPr>
          </a:p>
          <a:p>
            <a:pPr>
              <a:lnSpc>
                <a:spcPct val="115000"/>
              </a:lnSpc>
              <a:spcBef>
                <a:spcPts val="0"/>
              </a:spcBef>
              <a:spcAft>
                <a:spcPts val="0"/>
              </a:spcAft>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Formal organization of the National Association of Hotel Accountants was formed on October 26, 1952 in New York City at the Hotel Lexington. </a:t>
            </a: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ea typeface="Calibri"/>
              <a:cs typeface="Arial" panose="020B0604020202020204" pitchFamily="34" charset="0"/>
            </a:endParaRPr>
          </a:p>
          <a:p>
            <a:pPr marL="0" marR="0" indent="0">
              <a:lnSpc>
                <a:spcPct val="115000"/>
              </a:lnSpc>
              <a:spcBef>
                <a:spcPts val="0"/>
              </a:spcBef>
              <a:spcAft>
                <a:spcPts val="1000"/>
              </a:spcAft>
              <a:buNone/>
            </a:pPr>
            <a:r>
              <a:rPr lang="en-US" sz="1400" b="1" kern="1800" dirty="0">
                <a:ln w="1905"/>
                <a:solidFill>
                  <a:srgbClr val="0095B8"/>
                </a:solidFill>
                <a:effectLst>
                  <a:innerShdw blurRad="69850" dist="43180" dir="5400000">
                    <a:srgbClr val="000000">
                      <a:alpha val="65000"/>
                    </a:srgbClr>
                  </a:innerShdw>
                </a:effectLst>
                <a:latin typeface="Arial" panose="020B0604020202020204" pitchFamily="34" charset="0"/>
                <a:ea typeface="Times New Roman"/>
                <a:cs typeface="Arial" panose="020B0604020202020204" pitchFamily="34" charset="0"/>
              </a:rPr>
              <a:t> </a:t>
            </a:r>
            <a:endParaRPr lang="en-US" sz="1400" b="1" dirty="0">
              <a:ln w="1905"/>
              <a:solidFill>
                <a:srgbClr val="0095B8"/>
              </a:solidFill>
              <a:effectLst>
                <a:innerShdw blurRad="69850" dist="43180" dir="5400000">
                  <a:srgbClr val="000000">
                    <a:alpha val="65000"/>
                  </a:srgbClr>
                </a:inn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943607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Autofit/>
          </a:bodyPr>
          <a:lstStyle/>
          <a:p>
            <a:pPr fontAlgn="auto">
              <a:spcAft>
                <a:spcPts val="0"/>
              </a:spcAft>
              <a:defRPr/>
            </a:pPr>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Resources</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Content Placeholder 3"/>
          <p:cNvSpPr>
            <a:spLocks noGrp="1"/>
          </p:cNvSpPr>
          <p:nvPr>
            <p:ph sz="half" idx="2"/>
          </p:nvPr>
        </p:nvSpPr>
        <p:spPr>
          <a:xfrm>
            <a:off x="457200" y="1828801"/>
            <a:ext cx="8153400" cy="4419599"/>
          </a:xfrm>
        </p:spPr>
        <p:txBody>
          <a:bodyPr rtlCol="0">
            <a:noAutofit/>
          </a:bodyPr>
          <a:lstStyle/>
          <a:p>
            <a:pPr marL="0" indent="0" algn="ctr">
              <a:buNone/>
              <a:tabLst>
                <a:tab pos="225425" algn="l"/>
              </a:tabLst>
              <a:defRPr/>
            </a:pPr>
            <a:r>
              <a:rPr lang="en-US" altLang="en-US" sz="4400" b="1" dirty="0">
                <a:ln w="1905"/>
                <a:solidFill>
                  <a:srgbClr val="0095B8"/>
                </a:solidFill>
                <a:effectLst>
                  <a:innerShdw blurRad="69850" dist="43180" dir="5400000">
                    <a:srgbClr val="000000">
                      <a:alpha val="65000"/>
                    </a:srgbClr>
                  </a:innerShdw>
                </a:effectLst>
              </a:rPr>
              <a:t>HFTP members receive information on the latest industry trends and emerging business practices through a variety of resources and tools.</a:t>
            </a:r>
          </a:p>
        </p:txBody>
      </p:sp>
    </p:spTree>
    <p:extLst>
      <p:ext uri="{BB962C8B-B14F-4D97-AF65-F5344CB8AC3E}">
        <p14:creationId xmlns:p14="http://schemas.microsoft.com/office/powerpoint/2010/main" val="2441522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rtlCol="0">
            <a:noAutofit/>
          </a:bodyPr>
          <a:lstStyle/>
          <a:p>
            <a:pPr fontAlgn="auto">
              <a:spcAft>
                <a:spcPts val="0"/>
              </a:spcAft>
              <a:defRPr/>
            </a:pPr>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Online Resources</a:t>
            </a:r>
          </a:p>
        </p:txBody>
      </p:sp>
      <p:sp>
        <p:nvSpPr>
          <p:cNvPr id="4" name="Content Placeholder 3"/>
          <p:cNvSpPr>
            <a:spLocks noGrp="1"/>
          </p:cNvSpPr>
          <p:nvPr>
            <p:ph sz="half" idx="2"/>
          </p:nvPr>
        </p:nvSpPr>
        <p:spPr>
          <a:xfrm>
            <a:off x="381000" y="1066800"/>
            <a:ext cx="8153400" cy="5638800"/>
          </a:xfrm>
        </p:spPr>
        <p:txBody>
          <a:bodyPr rtlCol="0">
            <a:noAutofit/>
          </a:bodyPr>
          <a:lstStyle/>
          <a:p>
            <a:pPr lvl="0" fontAlgn="base">
              <a:spcAft>
                <a:spcPct val="0"/>
              </a:spcAft>
              <a:buFont typeface="Arial" charset="0"/>
              <a:buChar char="•"/>
            </a:pPr>
            <a:r>
              <a:rPr lang="en-US" sz="2200" b="1" dirty="0">
                <a:ln w="1905"/>
                <a:solidFill>
                  <a:srgbClr val="0095B8"/>
                </a:solidFill>
                <a:effectLst>
                  <a:innerShdw blurRad="69850" dist="43180" dir="5400000">
                    <a:srgbClr val="000000">
                      <a:alpha val="65000"/>
                    </a:srgbClr>
                  </a:innerShdw>
                </a:effectLst>
              </a:rPr>
              <a:t>PineappleSearch.com </a:t>
            </a:r>
            <a:r>
              <a:rPr lang="en-US" sz="2200" dirty="0">
                <a:ln w="1905"/>
                <a:solidFill>
                  <a:srgbClr val="0095B8"/>
                </a:solidFill>
                <a:effectLst>
                  <a:innerShdw blurRad="69850" dist="43180" dir="5400000">
                    <a:srgbClr val="000000">
                      <a:alpha val="65000"/>
                    </a:srgbClr>
                  </a:innerShdw>
                </a:effectLst>
              </a:rPr>
              <a:t>is the world’s only hospitality industry specific search site. </a:t>
            </a:r>
            <a:br>
              <a:rPr lang="en-US" sz="2200" b="1" dirty="0">
                <a:ln w="1905"/>
                <a:solidFill>
                  <a:srgbClr val="0095B8"/>
                </a:solidFill>
                <a:effectLst>
                  <a:innerShdw blurRad="69850" dist="43180" dir="5400000">
                    <a:srgbClr val="000000">
                      <a:alpha val="65000"/>
                    </a:srgbClr>
                  </a:innerShdw>
                </a:effectLst>
              </a:rPr>
            </a:br>
            <a:endParaRPr lang="en-US" sz="2200" b="1" dirty="0">
              <a:ln w="1905"/>
              <a:solidFill>
                <a:srgbClr val="0095B8"/>
              </a:solidFill>
              <a:effectLst>
                <a:innerShdw blurRad="69850" dist="43180" dir="5400000">
                  <a:srgbClr val="000000">
                    <a:alpha val="65000"/>
                  </a:srgbClr>
                </a:innerShdw>
              </a:effectLst>
            </a:endParaRPr>
          </a:p>
          <a:p>
            <a:pPr lvl="0" fontAlgn="base">
              <a:spcAft>
                <a:spcPct val="0"/>
              </a:spcAft>
              <a:buFont typeface="Arial" charset="0"/>
              <a:buChar char="•"/>
            </a:pPr>
            <a:r>
              <a:rPr lang="en-US" sz="2200" b="1" dirty="0">
                <a:ln w="1905"/>
                <a:solidFill>
                  <a:srgbClr val="0095B8"/>
                </a:solidFill>
                <a:effectLst>
                  <a:innerShdw blurRad="69850" dist="43180" dir="5400000">
                    <a:srgbClr val="000000">
                      <a:alpha val="65000"/>
                    </a:srgbClr>
                  </a:innerShdw>
                </a:effectLst>
              </a:rPr>
              <a:t>Global Hospitality Accounting Common Practices (GHACP) </a:t>
            </a:r>
            <a:r>
              <a:rPr lang="en-US" sz="2200" dirty="0">
                <a:ln w="1905"/>
                <a:solidFill>
                  <a:srgbClr val="0095B8"/>
                </a:solidFill>
                <a:effectLst>
                  <a:innerShdw blurRad="69850" dist="43180" dir="5400000">
                    <a:srgbClr val="000000">
                      <a:alpha val="65000"/>
                    </a:srgbClr>
                  </a:innerShdw>
                </a:effectLst>
              </a:rPr>
              <a:t>is a tool that allows users to compare global hospitality accounting practices from five different countries, plus the Uniform System of Accounts for the Lodging Industry (USALI), 10th and 11th editions.</a:t>
            </a:r>
            <a:br>
              <a:rPr lang="en-US" sz="2200" b="1" dirty="0">
                <a:ln w="1905"/>
                <a:solidFill>
                  <a:srgbClr val="0095B8"/>
                </a:solidFill>
                <a:effectLst>
                  <a:innerShdw blurRad="69850" dist="43180" dir="5400000">
                    <a:srgbClr val="000000">
                      <a:alpha val="65000"/>
                    </a:srgbClr>
                  </a:innerShdw>
                </a:effectLst>
              </a:rPr>
            </a:br>
            <a:endParaRPr lang="en-US" sz="2200" b="1" dirty="0">
              <a:ln w="1905"/>
              <a:solidFill>
                <a:srgbClr val="0095B8"/>
              </a:solidFill>
              <a:effectLst>
                <a:innerShdw blurRad="69850" dist="43180" dir="5400000">
                  <a:srgbClr val="000000">
                    <a:alpha val="65000"/>
                  </a:srgbClr>
                </a:innerShdw>
              </a:effectLst>
            </a:endParaRPr>
          </a:p>
          <a:p>
            <a:pPr lvl="0" fontAlgn="base">
              <a:spcAft>
                <a:spcPct val="0"/>
              </a:spcAft>
              <a:buFont typeface="Arial" charset="0"/>
              <a:buChar char="•"/>
            </a:pPr>
            <a:r>
              <a:rPr lang="en-US" sz="2200" dirty="0">
                <a:ln w="1905"/>
                <a:solidFill>
                  <a:srgbClr val="0095B8"/>
                </a:solidFill>
                <a:effectLst>
                  <a:innerShdw blurRad="69850" dist="43180" dir="5400000">
                    <a:srgbClr val="000000">
                      <a:alpha val="65000"/>
                    </a:srgbClr>
                  </a:innerShdw>
                </a:effectLst>
              </a:rPr>
              <a:t>HFTP launched a series of informational websites in 2016 including: </a:t>
            </a:r>
            <a:r>
              <a:rPr lang="en-US" sz="2200" b="1" dirty="0">
                <a:ln w="1905"/>
                <a:solidFill>
                  <a:srgbClr val="0095B8"/>
                </a:solidFill>
                <a:effectLst>
                  <a:innerShdw blurRad="69850" dist="43180" dir="5400000">
                    <a:srgbClr val="000000">
                      <a:alpha val="65000"/>
                    </a:srgbClr>
                  </a:innerShdw>
                </a:effectLst>
              </a:rPr>
              <a:t>HFTP News; HFTP Club Bytes; HFTP Finance Bytes; HITEC Bytes; F&amp;B Bytes </a:t>
            </a:r>
            <a:r>
              <a:rPr lang="en-US" sz="2200" dirty="0">
                <a:ln w="1905"/>
                <a:solidFill>
                  <a:srgbClr val="0095B8"/>
                </a:solidFill>
                <a:effectLst>
                  <a:innerShdw blurRad="69850" dist="43180" dir="5400000">
                    <a:srgbClr val="000000">
                      <a:alpha val="65000"/>
                    </a:srgbClr>
                  </a:innerShdw>
                </a:effectLst>
              </a:rPr>
              <a:t>and </a:t>
            </a:r>
            <a:r>
              <a:rPr lang="en-US" sz="2200" b="1" dirty="0">
                <a:ln w="1905"/>
                <a:solidFill>
                  <a:srgbClr val="0095B8"/>
                </a:solidFill>
                <a:effectLst>
                  <a:innerShdw blurRad="69850" dist="43180" dir="5400000">
                    <a:srgbClr val="000000">
                      <a:alpha val="65000"/>
                    </a:srgbClr>
                  </a:innerShdw>
                </a:effectLst>
              </a:rPr>
              <a:t>GDPR Bytes.</a:t>
            </a:r>
            <a:br>
              <a:rPr lang="en-US" sz="2200" b="1" dirty="0">
                <a:ln w="1905"/>
                <a:solidFill>
                  <a:srgbClr val="0095B8"/>
                </a:solidFill>
                <a:effectLst>
                  <a:innerShdw blurRad="69850" dist="43180" dir="5400000">
                    <a:srgbClr val="000000">
                      <a:alpha val="65000"/>
                    </a:srgbClr>
                  </a:innerShdw>
                </a:effectLst>
              </a:rPr>
            </a:br>
            <a:endParaRPr lang="en-US" sz="2200" b="1" dirty="0">
              <a:ln w="1905"/>
              <a:solidFill>
                <a:srgbClr val="0095B8"/>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2558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971800"/>
            <a:ext cx="8534400" cy="3581400"/>
          </a:xfrm>
        </p:spPr>
        <p:txBody>
          <a:bodyPr/>
          <a:lstStyle/>
          <a:p>
            <a:r>
              <a:rPr lang="en-US" sz="2400" b="1" dirty="0">
                <a:ln w="1905"/>
                <a:solidFill>
                  <a:schemeClr val="accent5">
                    <a:lumMod val="75000"/>
                  </a:schemeClr>
                </a:solidFill>
                <a:effectLst>
                  <a:innerShdw blurRad="69850" dist="43180" dir="5400000">
                    <a:srgbClr val="000000">
                      <a:alpha val="65000"/>
                    </a:srgbClr>
                  </a:innerShdw>
                </a:effectLst>
                <a:hlinkClick r:id="rId2"/>
              </a:rPr>
              <a:t>PineappleSearch.com</a:t>
            </a:r>
            <a:r>
              <a:rPr lang="en-US" sz="2400" b="1" dirty="0">
                <a:ln w="1905"/>
                <a:solidFill>
                  <a:schemeClr val="accent5">
                    <a:lumMod val="75000"/>
                  </a:schemeClr>
                </a:solidFill>
                <a:effectLst>
                  <a:innerShdw blurRad="69850" dist="43180" dir="5400000">
                    <a:srgbClr val="000000">
                      <a:alpha val="65000"/>
                    </a:srgbClr>
                  </a:innerShdw>
                </a:effectLst>
              </a:rPr>
              <a:t> </a:t>
            </a:r>
            <a:r>
              <a:rPr lang="en-US" sz="2400" dirty="0">
                <a:ln w="1905"/>
                <a:solidFill>
                  <a:schemeClr val="accent5">
                    <a:lumMod val="75000"/>
                  </a:schemeClr>
                </a:solidFill>
                <a:effectLst>
                  <a:innerShdw blurRad="69850" dist="43180" dir="5400000">
                    <a:srgbClr val="000000">
                      <a:alpha val="65000"/>
                    </a:srgbClr>
                  </a:innerShdw>
                </a:effectLst>
              </a:rPr>
              <a:t>is an hospitality industry specific search site. </a:t>
            </a:r>
            <a:br>
              <a:rPr lang="en-US" sz="2400" b="1" dirty="0">
                <a:ln w="1905"/>
                <a:solidFill>
                  <a:schemeClr val="accent5">
                    <a:lumMod val="75000"/>
                  </a:schemeClr>
                </a:solidFill>
                <a:effectLst>
                  <a:innerShdw blurRad="69850" dist="43180" dir="5400000">
                    <a:srgbClr val="000000">
                      <a:alpha val="65000"/>
                    </a:srgbClr>
                  </a:innerShdw>
                </a:effectLst>
              </a:rPr>
            </a:br>
            <a:endParaRPr lang="en-US" sz="2400" b="1" dirty="0">
              <a:ln w="1905"/>
              <a:solidFill>
                <a:schemeClr val="accent5">
                  <a:lumMod val="75000"/>
                </a:schemeClr>
              </a:solidFill>
              <a:effectLst>
                <a:innerShdw blurRad="69850" dist="43180" dir="5400000">
                  <a:srgbClr val="000000">
                    <a:alpha val="65000"/>
                  </a:srgbClr>
                </a:innerShdw>
              </a:effectLst>
            </a:endParaRPr>
          </a:p>
          <a:p>
            <a:r>
              <a:rPr lang="en-US" sz="2400" dirty="0">
                <a:ln w="1905"/>
                <a:solidFill>
                  <a:schemeClr val="accent5">
                    <a:lumMod val="75000"/>
                  </a:schemeClr>
                </a:solidFill>
                <a:effectLst>
                  <a:innerShdw blurRad="69850" dist="43180" dir="5400000">
                    <a:srgbClr val="000000">
                      <a:alpha val="65000"/>
                    </a:srgbClr>
                  </a:innerShdw>
                </a:effectLst>
              </a:rPr>
              <a:t>The site is an aggregated content destination that focuses on news, articles and reports of primary interest to the hospitality industry, with priority placed on information-based results.</a:t>
            </a:r>
            <a:br>
              <a:rPr lang="en-US" sz="2400" b="1" dirty="0">
                <a:ln w="1905"/>
                <a:solidFill>
                  <a:schemeClr val="accent5">
                    <a:lumMod val="75000"/>
                  </a:schemeClr>
                </a:solidFill>
                <a:effectLst>
                  <a:innerShdw blurRad="69850" dist="43180" dir="5400000">
                    <a:srgbClr val="000000">
                      <a:alpha val="65000"/>
                    </a:srgbClr>
                  </a:innerShdw>
                </a:effectLst>
              </a:rPr>
            </a:br>
            <a:endParaRPr lang="en-US" sz="2400" b="1" dirty="0">
              <a:ln w="1905"/>
              <a:solidFill>
                <a:schemeClr val="accent5">
                  <a:lumMod val="75000"/>
                </a:schemeClr>
              </a:solidFill>
              <a:effectLst>
                <a:innerShdw blurRad="69850" dist="43180" dir="5400000">
                  <a:srgbClr val="000000">
                    <a:alpha val="65000"/>
                  </a:srgbClr>
                </a:innerShdw>
              </a:effectLst>
            </a:endParaRPr>
          </a:p>
          <a:p>
            <a:r>
              <a:rPr lang="en-US" sz="2400" b="1" dirty="0">
                <a:ln w="1905"/>
                <a:solidFill>
                  <a:schemeClr val="accent5">
                    <a:lumMod val="75000"/>
                  </a:schemeClr>
                </a:solidFill>
                <a:effectLst>
                  <a:innerShdw blurRad="69850" dist="43180" dir="5400000">
                    <a:srgbClr val="000000">
                      <a:alpha val="65000"/>
                    </a:srgbClr>
                  </a:innerShdw>
                </a:effectLst>
                <a:hlinkClick r:id="rId2"/>
              </a:rPr>
              <a:t>PineappleSearch.com</a:t>
            </a:r>
            <a:r>
              <a:rPr lang="en-US" sz="2400" b="1" dirty="0">
                <a:ln w="1905"/>
                <a:solidFill>
                  <a:schemeClr val="accent5">
                    <a:lumMod val="75000"/>
                  </a:schemeClr>
                </a:solidFill>
                <a:effectLst>
                  <a:innerShdw blurRad="69850" dist="43180" dir="5400000">
                    <a:srgbClr val="000000">
                      <a:alpha val="65000"/>
                    </a:srgbClr>
                  </a:innerShdw>
                </a:effectLst>
              </a:rPr>
              <a:t> </a:t>
            </a:r>
            <a:r>
              <a:rPr lang="en-US" sz="2400" dirty="0">
                <a:ln w="1905"/>
                <a:solidFill>
                  <a:schemeClr val="accent5">
                    <a:lumMod val="75000"/>
                  </a:schemeClr>
                </a:solidFill>
                <a:effectLst>
                  <a:innerShdw blurRad="69850" dist="43180" dir="5400000">
                    <a:srgbClr val="000000">
                      <a:alpha val="65000"/>
                    </a:srgbClr>
                  </a:innerShdw>
                </a:effectLst>
              </a:rPr>
              <a:t>is produced by </a:t>
            </a:r>
            <a:r>
              <a:rPr lang="en-US" sz="2400" b="1" dirty="0">
                <a:ln w="1905"/>
                <a:solidFill>
                  <a:schemeClr val="accent5">
                    <a:lumMod val="75000"/>
                  </a:schemeClr>
                </a:solidFill>
                <a:effectLst>
                  <a:innerShdw blurRad="69850" dist="43180" dir="5400000">
                    <a:srgbClr val="000000">
                      <a:alpha val="65000"/>
                    </a:srgbClr>
                  </a:innerShdw>
                </a:effectLst>
                <a:hlinkClick r:id="rId3"/>
              </a:rPr>
              <a:t>HFTP</a:t>
            </a:r>
            <a:r>
              <a:rPr lang="en-US" sz="2400" b="1" dirty="0">
                <a:ln w="1905"/>
                <a:solidFill>
                  <a:schemeClr val="accent5">
                    <a:lumMod val="75000"/>
                  </a:schemeClr>
                </a:solidFill>
                <a:effectLst>
                  <a:innerShdw blurRad="69850" dist="43180" dir="5400000">
                    <a:srgbClr val="000000">
                      <a:alpha val="65000"/>
                    </a:srgbClr>
                  </a:innerShdw>
                </a:effectLst>
              </a:rPr>
              <a:t> </a:t>
            </a:r>
            <a:r>
              <a:rPr lang="en-US" sz="2400" dirty="0">
                <a:ln w="1905"/>
                <a:solidFill>
                  <a:schemeClr val="accent5">
                    <a:lumMod val="75000"/>
                  </a:schemeClr>
                </a:solidFill>
                <a:effectLst>
                  <a:innerShdw blurRad="69850" dist="43180" dir="5400000">
                    <a:srgbClr val="000000">
                      <a:alpha val="65000"/>
                    </a:srgbClr>
                  </a:innerShdw>
                </a:effectLst>
              </a:rPr>
              <a:t>and </a:t>
            </a:r>
            <a:br>
              <a:rPr lang="en-US" sz="2400" dirty="0">
                <a:ln w="1905"/>
                <a:solidFill>
                  <a:schemeClr val="accent5">
                    <a:lumMod val="75000"/>
                  </a:schemeClr>
                </a:solidFill>
                <a:effectLst>
                  <a:innerShdw blurRad="69850" dist="43180" dir="5400000">
                    <a:srgbClr val="000000">
                      <a:alpha val="65000"/>
                    </a:srgbClr>
                  </a:innerShdw>
                </a:effectLst>
              </a:rPr>
            </a:br>
            <a:r>
              <a:rPr lang="en-US" sz="2400" dirty="0">
                <a:ln w="1905"/>
                <a:solidFill>
                  <a:schemeClr val="accent5">
                    <a:lumMod val="75000"/>
                  </a:schemeClr>
                </a:solidFill>
                <a:effectLst>
                  <a:innerShdw blurRad="69850" dist="43180" dir="5400000">
                    <a:srgbClr val="000000">
                      <a:alpha val="65000"/>
                    </a:srgbClr>
                  </a:innerShdw>
                </a:effectLst>
              </a:rPr>
              <a:t>powered by </a:t>
            </a:r>
            <a:r>
              <a:rPr lang="en-US" sz="2400" b="1" dirty="0" err="1">
                <a:ln w="1905"/>
                <a:solidFill>
                  <a:schemeClr val="accent5">
                    <a:lumMod val="75000"/>
                  </a:schemeClr>
                </a:solidFill>
                <a:effectLst>
                  <a:innerShdw blurRad="69850" dist="43180" dir="5400000">
                    <a:srgbClr val="000000">
                      <a:alpha val="65000"/>
                    </a:srgbClr>
                  </a:innerShdw>
                </a:effectLst>
                <a:hlinkClick r:id="rId4"/>
              </a:rPr>
              <a:t>hsyndicate</a:t>
            </a:r>
            <a:r>
              <a:rPr lang="en-US" sz="2400" b="1" dirty="0">
                <a:ln w="1905"/>
                <a:solidFill>
                  <a:schemeClr val="accent5">
                    <a:lumMod val="75000"/>
                  </a:schemeClr>
                </a:solidFill>
                <a:effectLst>
                  <a:innerShdw blurRad="69850" dist="43180" dir="5400000">
                    <a:srgbClr val="000000">
                      <a:alpha val="65000"/>
                    </a:srgbClr>
                  </a:innerShdw>
                </a:effectLst>
              </a:rPr>
              <a:t>.</a:t>
            </a:r>
          </a:p>
        </p:txBody>
      </p:sp>
      <p:sp>
        <p:nvSpPr>
          <p:cNvPr id="5" name="Rectangle 4"/>
          <p:cNvSpPr/>
          <p:nvPr/>
        </p:nvSpPr>
        <p:spPr>
          <a:xfrm>
            <a:off x="533400" y="381000"/>
            <a:ext cx="8077200" cy="646331"/>
          </a:xfrm>
          <a:prstGeom prst="rect">
            <a:avLst/>
          </a:prstGeom>
        </p:spPr>
        <p:txBody>
          <a:bodyPr wrap="square">
            <a:spAutoFit/>
          </a:bodyPr>
          <a:lstStyle/>
          <a:p>
            <a:pPr algn="ctr"/>
            <a:r>
              <a:rPr lang="en-US" alt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Online Resource: PineappleSearch.com</a:t>
            </a:r>
            <a:endParaRPr lang="en-US" sz="36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4891" y="1094377"/>
            <a:ext cx="2694215" cy="1664860"/>
          </a:xfrm>
          <a:prstGeom prst="rect">
            <a:avLst/>
          </a:prstGeom>
        </p:spPr>
      </p:pic>
    </p:spTree>
    <p:extLst>
      <p:ext uri="{BB962C8B-B14F-4D97-AF65-F5344CB8AC3E}">
        <p14:creationId xmlns:p14="http://schemas.microsoft.com/office/powerpoint/2010/main" val="3655239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AA482603-0362-4E08-956A-498345C49325}"/>
              </a:ext>
            </a:extLst>
          </p:cNvPr>
          <p:cNvSpPr txBox="1"/>
          <p:nvPr/>
        </p:nvSpPr>
        <p:spPr>
          <a:xfrm>
            <a:off x="6324600" y="5689371"/>
            <a:ext cx="2590800" cy="1092429"/>
          </a:xfrm>
          <a:prstGeom prst="rect">
            <a:avLst/>
          </a:prstGeom>
          <a:solidFill>
            <a:schemeClr val="bg1"/>
          </a:solidFill>
        </p:spPr>
        <p:txBody>
          <a:bodyPr wrap="square" rtlCol="0">
            <a:spAutoFit/>
          </a:bodyPr>
          <a:lstStyle/>
          <a:p>
            <a:endParaRPr lang="en-US" dirty="0"/>
          </a:p>
        </p:txBody>
      </p:sp>
      <p:sp>
        <p:nvSpPr>
          <p:cNvPr id="7" name="Title 1">
            <a:extLst>
              <a:ext uri="{FF2B5EF4-FFF2-40B4-BE49-F238E27FC236}">
                <a16:creationId xmlns:a16="http://schemas.microsoft.com/office/drawing/2014/main" id="{AF101AD9-1814-4791-906E-666389DD87E3}"/>
              </a:ext>
            </a:extLst>
          </p:cNvPr>
          <p:cNvSpPr>
            <a:spLocks noGrp="1"/>
          </p:cNvSpPr>
          <p:nvPr>
            <p:ph type="title"/>
          </p:nvPr>
        </p:nvSpPr>
        <p:spPr>
          <a:xfrm>
            <a:off x="533400" y="76200"/>
            <a:ext cx="8229600" cy="1143000"/>
          </a:xfrm>
        </p:spPr>
        <p:txBody>
          <a:bodyPr rtlCol="0">
            <a:normAutofit fontScale="90000"/>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HFTP Member Benefit</a:t>
            </a:r>
            <a:b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br>
            <a:r>
              <a:rPr lang="en-US" altLang="en-US" sz="3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Job Descriptions on Pineapplesearch.com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endParaRPr>
          </a:p>
        </p:txBody>
      </p:sp>
      <p:graphicFrame>
        <p:nvGraphicFramePr>
          <p:cNvPr id="14" name="Diagram 13">
            <a:extLst>
              <a:ext uri="{FF2B5EF4-FFF2-40B4-BE49-F238E27FC236}">
                <a16:creationId xmlns:a16="http://schemas.microsoft.com/office/drawing/2014/main" id="{30391010-25E7-4882-B143-F142FAB7E396}"/>
              </a:ext>
            </a:extLst>
          </p:cNvPr>
          <p:cNvGraphicFramePr/>
          <p:nvPr>
            <p:extLst>
              <p:ext uri="{D42A27DB-BD31-4B8C-83A1-F6EECF244321}">
                <p14:modId xmlns:p14="http://schemas.microsoft.com/office/powerpoint/2010/main" val="2548149845"/>
              </p:ext>
            </p:extLst>
          </p:nvPr>
        </p:nvGraphicFramePr>
        <p:xfrm>
          <a:off x="457200" y="1371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298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3200400"/>
            <a:ext cx="8534400" cy="2971800"/>
          </a:xfrm>
        </p:spPr>
        <p:txBody>
          <a:bodyPr/>
          <a:lstStyle/>
          <a:p>
            <a:pPr marL="342900" lvl="1" indent="-342900">
              <a:buFont typeface="Arial" charset="0"/>
              <a:buChar char="•"/>
            </a:pPr>
            <a:r>
              <a:rPr lang="en-US" sz="2400" b="1" dirty="0" err="1">
                <a:ln w="1905"/>
                <a:solidFill>
                  <a:srgbClr val="0095B8"/>
                </a:solidFill>
                <a:effectLst>
                  <a:innerShdw blurRad="69850" dist="43180" dir="5400000">
                    <a:srgbClr val="000000">
                      <a:alpha val="65000"/>
                    </a:srgbClr>
                  </a:innerShdw>
                </a:effectLst>
                <a:hlinkClick r:id="rId2"/>
              </a:rPr>
              <a:t>Community@HFTP</a:t>
            </a:r>
            <a:r>
              <a:rPr lang="en-US" sz="2400" b="1" dirty="0">
                <a:ln w="1905"/>
                <a:solidFill>
                  <a:srgbClr val="0095B8"/>
                </a:solidFill>
                <a:effectLst>
                  <a:innerShdw blurRad="69850" dist="43180" dir="5400000">
                    <a:srgbClr val="000000">
                      <a:alpha val="65000"/>
                    </a:srgbClr>
                  </a:innerShdw>
                </a:effectLst>
              </a:rPr>
              <a:t> </a:t>
            </a:r>
            <a:r>
              <a:rPr lang="en-US" sz="2400" dirty="0">
                <a:ln w="1905"/>
                <a:solidFill>
                  <a:srgbClr val="0095B8"/>
                </a:solidFill>
                <a:effectLst>
                  <a:innerShdw blurRad="69850" dist="43180" dir="5400000">
                    <a:srgbClr val="000000">
                      <a:alpha val="65000"/>
                    </a:srgbClr>
                  </a:innerShdw>
                </a:effectLst>
              </a:rPr>
              <a:t>is an online resource which provides an environment for all of HFTP’s members to </a:t>
            </a:r>
            <a:r>
              <a:rPr lang="en-US" dirty="0">
                <a:ln w="1905"/>
                <a:solidFill>
                  <a:srgbClr val="0095B8"/>
                </a:solidFill>
                <a:effectLst>
                  <a:innerShdw blurRad="69850" dist="43180" dir="5400000">
                    <a:srgbClr val="000000">
                      <a:alpha val="65000"/>
                    </a:srgbClr>
                  </a:innerShdw>
                </a:effectLst>
              </a:rPr>
              <a:t>collaborate and exchange resources with each other no matter where they are in the world.</a:t>
            </a:r>
            <a:br>
              <a:rPr lang="en-US" b="1" dirty="0">
                <a:ln w="1905"/>
                <a:solidFill>
                  <a:srgbClr val="0095B8"/>
                </a:solidFill>
                <a:effectLst>
                  <a:innerShdw blurRad="69850" dist="43180" dir="5400000">
                    <a:srgbClr val="000000">
                      <a:alpha val="65000"/>
                    </a:srgbClr>
                  </a:innerShdw>
                </a:effectLst>
              </a:rPr>
            </a:br>
            <a:endParaRPr lang="en-US" b="1" dirty="0">
              <a:ln w="1905"/>
              <a:solidFill>
                <a:srgbClr val="0095B8"/>
              </a:solidFill>
              <a:effectLst>
                <a:innerShdw blurRad="69850" dist="43180" dir="5400000">
                  <a:srgbClr val="000000">
                    <a:alpha val="65000"/>
                  </a:srgbClr>
                </a:innerShdw>
              </a:effectLst>
            </a:endParaRPr>
          </a:p>
          <a:p>
            <a:pPr marL="342900" lvl="1" indent="-342900">
              <a:buFont typeface="Arial" charset="0"/>
              <a:buChar char="•"/>
            </a:pPr>
            <a:r>
              <a:rPr lang="en-US" dirty="0">
                <a:ln w="1905"/>
                <a:solidFill>
                  <a:srgbClr val="0095B8"/>
                </a:solidFill>
                <a:effectLst>
                  <a:innerShdw blurRad="69850" dist="43180" dir="5400000">
                    <a:srgbClr val="000000">
                      <a:alpha val="65000"/>
                    </a:srgbClr>
                  </a:innerShdw>
                </a:effectLst>
              </a:rPr>
              <a:t>The goal of </a:t>
            </a:r>
            <a:r>
              <a:rPr lang="en-US" b="1" dirty="0">
                <a:ln w="1905"/>
                <a:solidFill>
                  <a:srgbClr val="0095B8"/>
                </a:solidFill>
                <a:effectLst>
                  <a:innerShdw blurRad="69850" dist="43180" dir="5400000">
                    <a:srgbClr val="000000">
                      <a:alpha val="65000"/>
                    </a:srgbClr>
                  </a:innerShdw>
                </a:effectLst>
              </a:rPr>
              <a:t>Community@HFTP</a:t>
            </a:r>
            <a:r>
              <a:rPr lang="en-US" dirty="0">
                <a:ln w="1905"/>
                <a:solidFill>
                  <a:srgbClr val="0095B8"/>
                </a:solidFill>
                <a:effectLst>
                  <a:innerShdw blurRad="69850" dist="43180" dir="5400000">
                    <a:srgbClr val="000000">
                      <a:alpha val="65000"/>
                    </a:srgbClr>
                  </a:innerShdw>
                </a:effectLst>
              </a:rPr>
              <a:t> is to be a supportive space that fosters dialogue and promotes knowledge sharing.</a:t>
            </a:r>
            <a:br>
              <a:rPr lang="en-US" b="1" dirty="0">
                <a:ln w="1905"/>
                <a:solidFill>
                  <a:srgbClr val="0095B8"/>
                </a:solidFill>
                <a:effectLst>
                  <a:innerShdw blurRad="69850" dist="43180" dir="5400000">
                    <a:srgbClr val="000000">
                      <a:alpha val="65000"/>
                    </a:srgbClr>
                  </a:innerShdw>
                </a:effectLst>
              </a:rPr>
            </a:br>
            <a:endParaRPr lang="en-US" b="1" dirty="0">
              <a:ln w="1905"/>
              <a:solidFill>
                <a:srgbClr val="0095B8"/>
              </a:solidFill>
              <a:effectLst>
                <a:innerShdw blurRad="69850" dist="43180" dir="5400000">
                  <a:srgbClr val="000000">
                    <a:alpha val="65000"/>
                  </a:srgbClr>
                </a:innerShdw>
              </a:effectLst>
            </a:endParaRPr>
          </a:p>
        </p:txBody>
      </p:sp>
      <p:sp>
        <p:nvSpPr>
          <p:cNvPr id="5" name="Rectangle 4"/>
          <p:cNvSpPr/>
          <p:nvPr/>
        </p:nvSpPr>
        <p:spPr>
          <a:xfrm>
            <a:off x="533400" y="228600"/>
            <a:ext cx="8077200" cy="707886"/>
          </a:xfrm>
          <a:prstGeom prst="rect">
            <a:avLst/>
          </a:prstGeom>
        </p:spPr>
        <p:txBody>
          <a:bodyPr wrap="square">
            <a:spAutoFit/>
          </a:bodyPr>
          <a:lstStyle/>
          <a:p>
            <a:pPr algn="ct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Online Resource: </a:t>
            </a:r>
            <a:r>
              <a:rPr lang="en-US" altLang="en-US"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Community@HFTP</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 name="Picture 2" descr="http://www.hftp.org/i/SITE_140522_15240301_R71DX/content/CMS_140922_14592312_HD25B/0FA4B9BD-ECBC-E373-F83754F802996E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22561"/>
            <a:ext cx="4343400" cy="15968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25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rtlCol="0">
            <a:noAutofit/>
          </a:bodyPr>
          <a:lstStyle/>
          <a:p>
            <a:pPr fontAlgn="auto">
              <a:spcAft>
                <a:spcPts val="0"/>
              </a:spcAft>
              <a:defRPr/>
            </a:pPr>
            <a:r>
              <a:rPr lang="en-US" alt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Additional Resources</a:t>
            </a:r>
          </a:p>
        </p:txBody>
      </p:sp>
      <p:sp>
        <p:nvSpPr>
          <p:cNvPr id="4" name="Content Placeholder 3"/>
          <p:cNvSpPr>
            <a:spLocks noGrp="1"/>
          </p:cNvSpPr>
          <p:nvPr>
            <p:ph sz="half" idx="2"/>
          </p:nvPr>
        </p:nvSpPr>
        <p:spPr>
          <a:xfrm>
            <a:off x="685800" y="1447800"/>
            <a:ext cx="7772400" cy="4419600"/>
          </a:xfrm>
        </p:spPr>
        <p:txBody>
          <a:bodyPr rtlCol="0">
            <a:noAutofit/>
          </a:bodyPr>
          <a:lstStyle/>
          <a:p>
            <a:pPr marL="233363" lvl="0" indent="-233363">
              <a:tabLst>
                <a:tab pos="233363" algn="l"/>
              </a:tabLst>
              <a:defRPr/>
            </a:pPr>
            <a:r>
              <a:rPr lang="en-US" altLang="en-US" b="1" dirty="0">
                <a:ln w="1905"/>
                <a:solidFill>
                  <a:srgbClr val="0095B8"/>
                </a:solidFill>
                <a:effectLst>
                  <a:innerShdw blurRad="69850" dist="43180" dir="5400000">
                    <a:srgbClr val="000000">
                      <a:alpha val="65000"/>
                    </a:srgbClr>
                  </a:innerShdw>
                </a:effectLst>
              </a:rPr>
              <a:t>Job Board</a:t>
            </a:r>
          </a:p>
          <a:p>
            <a:pPr marL="233363" lvl="0" indent="-233363">
              <a:tabLst>
                <a:tab pos="233363" algn="l"/>
              </a:tabLst>
              <a:defRPr/>
            </a:pPr>
            <a:r>
              <a:rPr lang="en-US" altLang="en-US" b="1" dirty="0">
                <a:ln w="1905"/>
                <a:solidFill>
                  <a:srgbClr val="0095B8"/>
                </a:solidFill>
                <a:effectLst>
                  <a:innerShdw blurRad="69850" dist="43180" dir="5400000">
                    <a:srgbClr val="000000">
                      <a:alpha val="65000"/>
                    </a:srgbClr>
                  </a:innerShdw>
                </a:effectLst>
              </a:rPr>
              <a:t>HFTP Research Centers</a:t>
            </a:r>
          </a:p>
          <a:p>
            <a:pPr marL="233363" lvl="0" indent="-233363">
              <a:tabLst>
                <a:tab pos="233363" algn="l"/>
              </a:tabLst>
              <a:defRPr/>
            </a:pPr>
            <a:r>
              <a:rPr lang="en-US" altLang="en-US" b="1" dirty="0">
                <a:ln w="1905"/>
                <a:solidFill>
                  <a:srgbClr val="0095B8"/>
                </a:solidFill>
                <a:effectLst>
                  <a:innerShdw blurRad="69850" dist="43180" dir="5400000">
                    <a:srgbClr val="000000">
                      <a:alpha val="65000"/>
                    </a:srgbClr>
                  </a:innerShdw>
                </a:effectLst>
              </a:rPr>
              <a:t>HFTP Scholarships &amp; Endowments </a:t>
            </a:r>
          </a:p>
          <a:p>
            <a:pPr marL="233363" lvl="0" indent="-233363">
              <a:tabLst>
                <a:tab pos="233363" algn="l"/>
              </a:tabLst>
              <a:defRPr/>
            </a:pPr>
            <a:r>
              <a:rPr lang="en-US" altLang="en-US" b="1" dirty="0">
                <a:ln w="1905"/>
                <a:solidFill>
                  <a:srgbClr val="0095B8"/>
                </a:solidFill>
                <a:effectLst>
                  <a:innerShdw blurRad="69850" dist="43180" dir="5400000">
                    <a:srgbClr val="000000">
                      <a:alpha val="65000"/>
                    </a:srgbClr>
                  </a:innerShdw>
                </a:effectLst>
              </a:rPr>
              <a:t>Discounts on Industry Reference Texts</a:t>
            </a:r>
          </a:p>
          <a:p>
            <a:pPr marL="233363" lvl="0" indent="-233363">
              <a:tabLst>
                <a:tab pos="233363" algn="l"/>
              </a:tabLst>
              <a:defRPr/>
            </a:pPr>
            <a:r>
              <a:rPr lang="en-US" altLang="en-US" b="1" dirty="0">
                <a:ln w="1905"/>
                <a:solidFill>
                  <a:srgbClr val="0095B8"/>
                </a:solidFill>
                <a:effectLst>
                  <a:innerShdw blurRad="69850" dist="43180" dir="5400000">
                    <a:srgbClr val="000000">
                      <a:alpha val="65000"/>
                    </a:srgbClr>
                  </a:innerShdw>
                </a:effectLst>
              </a:rPr>
              <a:t>ProLinks Webinars and Webinar Archives</a:t>
            </a:r>
          </a:p>
          <a:p>
            <a:pPr marL="233363" lvl="0" indent="-233363">
              <a:tabLst>
                <a:tab pos="233363" algn="l"/>
              </a:tabLst>
              <a:defRPr/>
            </a:pPr>
            <a:r>
              <a:rPr lang="en-US" altLang="en-US" b="1" dirty="0">
                <a:ln w="1905"/>
                <a:solidFill>
                  <a:srgbClr val="0095B8"/>
                </a:solidFill>
                <a:effectLst>
                  <a:innerShdw blurRad="69850" dist="43180" dir="5400000">
                    <a:srgbClr val="000000">
                      <a:alpha val="65000"/>
                    </a:srgbClr>
                  </a:innerShdw>
                </a:effectLst>
              </a:rPr>
              <a:t>Practice exams for CHAE &amp; CHTP certifications  </a:t>
            </a:r>
          </a:p>
        </p:txBody>
      </p:sp>
    </p:spTree>
    <p:extLst>
      <p:ext uri="{BB962C8B-B14F-4D97-AF65-F5344CB8AC3E}">
        <p14:creationId xmlns:p14="http://schemas.microsoft.com/office/powerpoint/2010/main" val="730829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HFTP Job Board</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543655" y="1600200"/>
            <a:ext cx="3494945" cy="4495800"/>
          </a:xfrm>
        </p:spPr>
        <p:txBody>
          <a:bodyPr rtlCol="0">
            <a:normAutofit/>
          </a:bodyPr>
          <a:lstStyle/>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HFTP Members can search jobs and find opportunities to advance their careers. </a:t>
            </a:r>
          </a:p>
          <a:p>
            <a:pPr marL="233363" indent="-233363" fontAlgn="auto">
              <a:spcAft>
                <a:spcPts val="0"/>
              </a:spcAft>
              <a:buFontTx/>
              <a:buNone/>
              <a:tabLst>
                <a:tab pos="225425" algn="l"/>
              </a:tabLst>
              <a:defRPr/>
            </a:pPr>
            <a:endParaRPr lang="en-US" altLang="en-US" sz="2000" b="1" dirty="0">
              <a:ln w="1905"/>
              <a:solidFill>
                <a:srgbClr val="0095B8"/>
              </a:solidFill>
              <a:effectLst>
                <a:innerShdw blurRad="69850" dist="43180" dir="5400000">
                  <a:srgbClr val="000000">
                    <a:alpha val="65000"/>
                  </a:srgbClr>
                </a:innerShdw>
              </a:effectLst>
            </a:endParaRPr>
          </a:p>
          <a:p>
            <a:pPr marL="233363" indent="-233363" fontAlgn="auto">
              <a:spcAft>
                <a:spcPts val="0"/>
              </a:spcAft>
              <a:buFont typeface="Arial" panose="020B0604020202020204" pitchFamily="34" charset="0"/>
              <a:buChar char="•"/>
              <a:tabLst>
                <a:tab pos="225425" algn="l"/>
              </a:tabLst>
              <a:defRPr/>
            </a:pPr>
            <a:r>
              <a:rPr lang="en-US" altLang="en-US" b="1" dirty="0">
                <a:ln w="1905"/>
                <a:solidFill>
                  <a:srgbClr val="0095B8"/>
                </a:solidFill>
                <a:effectLst>
                  <a:innerShdw blurRad="69850" dist="43180" dir="5400000">
                    <a:srgbClr val="000000">
                      <a:alpha val="65000"/>
                    </a:srgbClr>
                  </a:innerShdw>
                </a:effectLst>
              </a:rPr>
              <a:t>Employers can post job openings. </a:t>
            </a:r>
          </a:p>
          <a:p>
            <a:pPr marL="0" indent="0" fontAlgn="auto">
              <a:spcAft>
                <a:spcPts val="0"/>
              </a:spcAft>
              <a:buFont typeface="Arial" panose="020B0604020202020204" pitchFamily="34" charset="0"/>
              <a:buChar char="•"/>
              <a:tabLst>
                <a:tab pos="225425" algn="l"/>
              </a:tabLst>
              <a:defRPr/>
            </a:pPr>
            <a:endParaRPr lang="en-US" altLang="en-US" dirty="0">
              <a:solidFill>
                <a:srgbClr val="92D050"/>
              </a:solidFill>
            </a:endParaRPr>
          </a:p>
          <a:p>
            <a:pPr marL="0" indent="0" algn="ctr" fontAlgn="auto">
              <a:spcAft>
                <a:spcPts val="0"/>
              </a:spcAft>
              <a:buFontTx/>
              <a:buNone/>
              <a:tabLst>
                <a:tab pos="225425" algn="l"/>
              </a:tabLst>
              <a:defRPr/>
            </a:pPr>
            <a:endParaRPr lang="en-US" altLang="en-US" b="1" dirty="0">
              <a:solidFill>
                <a:srgbClr val="92D050"/>
              </a:solidFill>
            </a:endParaRPr>
          </a:p>
          <a:p>
            <a:pPr marL="0" indent="0" algn="ctr" fontAlgn="auto">
              <a:spcAft>
                <a:spcPts val="0"/>
              </a:spcAft>
              <a:buFontTx/>
              <a:buNone/>
              <a:tabLst>
                <a:tab pos="225425" algn="l"/>
              </a:tabLst>
              <a:defRPr/>
            </a:pPr>
            <a:endParaRPr lang="en-US" altLang="en-US" b="1" dirty="0">
              <a:solidFill>
                <a:srgbClr val="92D050"/>
              </a:solidFill>
            </a:endParaRPr>
          </a:p>
          <a:p>
            <a:pPr marL="0" indent="0" algn="ctr" fontAlgn="auto">
              <a:spcAft>
                <a:spcPts val="0"/>
              </a:spcAft>
              <a:buFontTx/>
              <a:buNone/>
              <a:tabLst>
                <a:tab pos="225425" algn="l"/>
              </a:tabLst>
              <a:defRPr/>
            </a:pPr>
            <a:endParaRPr lang="en-US" altLang="en-US" b="1" dirty="0">
              <a:solidFill>
                <a:srgbClr val="92D050"/>
              </a:solidFill>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00200"/>
            <a:ext cx="3637604" cy="24986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876800" y="4532293"/>
            <a:ext cx="3637604" cy="954107"/>
          </a:xfrm>
          <a:prstGeom prst="rect">
            <a:avLst/>
          </a:prstGeom>
          <a:ln>
            <a:prstDash val="sysDash"/>
          </a:ln>
        </p:spPr>
        <p:style>
          <a:lnRef idx="2">
            <a:schemeClr val="accent6"/>
          </a:lnRef>
          <a:fillRef idx="1">
            <a:schemeClr val="lt1"/>
          </a:fillRef>
          <a:effectRef idx="0">
            <a:schemeClr val="accent6"/>
          </a:effectRef>
          <a:fontRef idx="minor">
            <a:schemeClr val="dk1"/>
          </a:fontRef>
        </p:style>
        <p:txBody>
          <a:bodyPr wrap="square" anchor="ctr">
            <a:spAutoFit/>
          </a:bodyPr>
          <a:lstStyle/>
          <a:p>
            <a:pPr algn="ctr" fontAlgn="auto">
              <a:spcBef>
                <a:spcPts val="0"/>
              </a:spcBef>
              <a:spcAft>
                <a:spcPts val="0"/>
              </a:spcAft>
              <a:defRPr/>
            </a:pPr>
            <a:r>
              <a:rPr lang="en-US" altLang="en-US" sz="2800" b="1" dirty="0">
                <a:ln w="1905"/>
                <a:solidFill>
                  <a:srgbClr val="84C733"/>
                </a:solidFill>
                <a:effectLst>
                  <a:innerShdw blurRad="69850" dist="43180" dir="5400000">
                    <a:srgbClr val="000000">
                      <a:alpha val="65000"/>
                    </a:srgbClr>
                  </a:innerShdw>
                </a:effectLst>
                <a:latin typeface="Helvetica" pitchFamily="34" charset="0"/>
              </a:rPr>
              <a:t>Free Service to the Industry!</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Industry Certifications</a:t>
            </a:r>
            <a:endParaRPr lang="en-US" dirty="0"/>
          </a:p>
        </p:txBody>
      </p:sp>
      <p:sp>
        <p:nvSpPr>
          <p:cNvPr id="5" name="Rectangle 4"/>
          <p:cNvSpPr/>
          <p:nvPr/>
        </p:nvSpPr>
        <p:spPr>
          <a:xfrm>
            <a:off x="609600" y="1447800"/>
            <a:ext cx="7772400" cy="4031873"/>
          </a:xfrm>
          <a:prstGeom prst="rect">
            <a:avLst/>
          </a:prstGeom>
        </p:spPr>
        <p:txBody>
          <a:bodyPr wrap="square">
            <a:spAutoFit/>
          </a:bodyPr>
          <a:lstStyle/>
          <a:p>
            <a:pPr marL="0" indent="0">
              <a:buNone/>
              <a:tabLst>
                <a:tab pos="225425" algn="l"/>
              </a:tabLst>
              <a:defRPr/>
            </a:pPr>
            <a:endParaRPr lang="en-US" altLang="en-US" sz="2800" b="1" dirty="0">
              <a:ln w="1905"/>
              <a:solidFill>
                <a:srgbClr val="0095B8"/>
              </a:solidFill>
              <a:effectLst>
                <a:innerShdw blurRad="69850" dist="43180" dir="5400000">
                  <a:srgbClr val="000000">
                    <a:alpha val="65000"/>
                  </a:srgbClr>
                </a:innerShdw>
              </a:effectLst>
            </a:endParaRPr>
          </a:p>
          <a:p>
            <a:pPr marL="0" indent="0">
              <a:buNone/>
              <a:tabLst>
                <a:tab pos="225425" algn="l"/>
              </a:tabLst>
              <a:defRPr/>
            </a:pPr>
            <a:endParaRPr lang="en-US" altLang="en-US" sz="2800" b="1" dirty="0">
              <a:ln w="1905"/>
              <a:solidFill>
                <a:srgbClr val="0095B8"/>
              </a:solidFill>
              <a:effectLst>
                <a:innerShdw blurRad="69850" dist="43180" dir="5400000">
                  <a:srgbClr val="000000">
                    <a:alpha val="65000"/>
                  </a:srgbClr>
                </a:innerShdw>
              </a:effectLst>
            </a:endParaRPr>
          </a:p>
          <a:p>
            <a:pPr marL="0" indent="0">
              <a:buNone/>
              <a:tabLst>
                <a:tab pos="225425" algn="l"/>
              </a:tabLst>
              <a:defRPr/>
            </a:pPr>
            <a:endParaRPr lang="en-US" altLang="en-US" sz="2800" b="1" dirty="0">
              <a:ln w="1905"/>
              <a:solidFill>
                <a:srgbClr val="0095B8"/>
              </a:solidFill>
              <a:effectLst>
                <a:innerShdw blurRad="69850" dist="43180" dir="5400000">
                  <a:srgbClr val="000000">
                    <a:alpha val="65000"/>
                  </a:srgbClr>
                </a:innerShdw>
              </a:effectLst>
            </a:endParaRPr>
          </a:p>
          <a:p>
            <a:pPr marL="0" indent="0">
              <a:buNone/>
              <a:tabLst>
                <a:tab pos="225425" algn="l"/>
              </a:tabLst>
              <a:defRPr/>
            </a:pPr>
            <a:endParaRPr lang="en-US" altLang="en-US" sz="2800" b="1" dirty="0">
              <a:ln w="1905"/>
              <a:solidFill>
                <a:srgbClr val="0095B8"/>
              </a:solidFill>
              <a:effectLst>
                <a:innerShdw blurRad="69850" dist="43180" dir="5400000">
                  <a:srgbClr val="000000">
                    <a:alpha val="65000"/>
                  </a:srgbClr>
                </a:innerShdw>
              </a:effectLst>
            </a:endParaRPr>
          </a:p>
          <a:p>
            <a:pPr marL="0" indent="0">
              <a:buNone/>
              <a:tabLst>
                <a:tab pos="225425" algn="l"/>
              </a:tabLst>
              <a:defRPr/>
            </a:pPr>
            <a:endParaRPr lang="en-US" altLang="en-US" sz="2800" b="1" dirty="0">
              <a:ln w="1905"/>
              <a:solidFill>
                <a:srgbClr val="0095B8"/>
              </a:solidFill>
              <a:effectLst>
                <a:innerShdw blurRad="69850" dist="43180" dir="5400000">
                  <a:srgbClr val="000000">
                    <a:alpha val="65000"/>
                  </a:srgbClr>
                </a:innerShdw>
              </a:effectLst>
            </a:endParaRPr>
          </a:p>
          <a:p>
            <a:pPr marL="0" indent="0">
              <a:buNone/>
              <a:tabLst>
                <a:tab pos="225425" algn="l"/>
              </a:tabLst>
              <a:defRPr/>
            </a:pPr>
            <a:r>
              <a:rPr lang="en-US" altLang="en-US" sz="2800" b="1" dirty="0">
                <a:ln w="1905"/>
                <a:solidFill>
                  <a:srgbClr val="0095B8"/>
                </a:solidFill>
                <a:effectLst>
                  <a:innerShdw blurRad="69850" dist="43180" dir="5400000">
                    <a:srgbClr val="000000">
                      <a:alpha val="65000"/>
                    </a:srgbClr>
                  </a:innerShdw>
                </a:effectLst>
              </a:rPr>
              <a:t>HFTP administers these examinations and awards these designations:</a:t>
            </a:r>
            <a:br>
              <a:rPr lang="en-US" altLang="en-US" sz="2800" b="1" dirty="0">
                <a:ln w="1905"/>
                <a:solidFill>
                  <a:srgbClr val="0095B8"/>
                </a:solidFill>
                <a:effectLst>
                  <a:innerShdw blurRad="69850" dist="43180" dir="5400000">
                    <a:srgbClr val="000000">
                      <a:alpha val="65000"/>
                    </a:srgbClr>
                  </a:innerShdw>
                </a:effectLst>
              </a:rPr>
            </a:br>
            <a:endParaRPr lang="en-US" altLang="en-US" sz="2000" b="1" dirty="0">
              <a:ln w="1905"/>
              <a:solidFill>
                <a:srgbClr val="0095B8"/>
              </a:solidFill>
              <a:effectLst>
                <a:innerShdw blurRad="69850" dist="43180" dir="5400000">
                  <a:srgbClr val="000000">
                    <a:alpha val="65000"/>
                  </a:srgbClr>
                </a:innerShdw>
              </a:effectLst>
            </a:endParaRPr>
          </a:p>
          <a:p>
            <a:pPr marL="457200" indent="-457200">
              <a:buFont typeface="Arial" panose="020B0604020202020204" pitchFamily="34" charset="0"/>
              <a:buChar char="•"/>
              <a:tabLst>
                <a:tab pos="225425" algn="l"/>
              </a:tabLst>
              <a:defRPr/>
            </a:pPr>
            <a:r>
              <a:rPr lang="en-US" altLang="en-US" sz="2000" b="1" dirty="0">
                <a:ln w="1905"/>
                <a:solidFill>
                  <a:srgbClr val="0095B8"/>
                </a:solidFill>
                <a:effectLst>
                  <a:innerShdw blurRad="69850" dist="43180" dir="5400000">
                    <a:srgbClr val="000000">
                      <a:alpha val="65000"/>
                    </a:srgbClr>
                  </a:innerShdw>
                </a:effectLst>
              </a:rPr>
              <a:t>Certified Hospitality Accountant Executive (CHAE®)</a:t>
            </a:r>
          </a:p>
          <a:p>
            <a:pPr marL="457200" indent="-457200">
              <a:buFont typeface="Arial" panose="020B0604020202020204" pitchFamily="34" charset="0"/>
              <a:buChar char="•"/>
              <a:tabLst>
                <a:tab pos="225425" algn="l"/>
              </a:tabLst>
              <a:defRPr/>
            </a:pPr>
            <a:r>
              <a:rPr lang="en-US" altLang="en-US" sz="2000" b="1" dirty="0">
                <a:ln w="1905"/>
                <a:solidFill>
                  <a:srgbClr val="0095B8"/>
                </a:solidFill>
                <a:effectLst>
                  <a:innerShdw blurRad="69850" dist="43180" dir="5400000">
                    <a:srgbClr val="000000">
                      <a:alpha val="65000"/>
                    </a:srgbClr>
                  </a:innerShdw>
                </a:effectLst>
              </a:rPr>
              <a:t>Certified Hospitality Technology Professional (CHTP®)</a:t>
            </a:r>
          </a:p>
        </p:txBody>
      </p:sp>
      <p:sp>
        <p:nvSpPr>
          <p:cNvPr id="6" name="Rectangle 5"/>
          <p:cNvSpPr/>
          <p:nvPr/>
        </p:nvSpPr>
        <p:spPr>
          <a:xfrm>
            <a:off x="609600" y="5715000"/>
            <a:ext cx="3657600" cy="830997"/>
          </a:xfrm>
          <a:prstGeom prst="rect">
            <a:avLst/>
          </a:prstGeom>
        </p:spPr>
        <p:txBody>
          <a:bodyPr wrap="square">
            <a:spAutoFit/>
          </a:bodyPr>
          <a:lstStyle/>
          <a:p>
            <a:pPr fontAlgn="auto">
              <a:spcBef>
                <a:spcPts val="0"/>
              </a:spcBef>
              <a:spcAft>
                <a:spcPts val="0"/>
              </a:spcAft>
              <a:tabLst>
                <a:tab pos="225425" algn="l"/>
              </a:tabLst>
              <a:defRPr/>
            </a:pPr>
            <a:r>
              <a:rPr lang="en-US" altLang="en-US" sz="1600" b="1" spc="50" dirty="0">
                <a:ln w="13500">
                  <a:solidFill>
                    <a:schemeClr val="accent1">
                      <a:shade val="2500"/>
                      <a:alpha val="6500"/>
                    </a:schemeClr>
                  </a:solidFill>
                  <a:prstDash val="solid"/>
                </a:ln>
                <a:solidFill>
                  <a:srgbClr val="84C733">
                    <a:alpha val="95000"/>
                  </a:srgbClr>
                </a:solidFill>
                <a:effectLst>
                  <a:innerShdw blurRad="50900" dist="38500" dir="13500000">
                    <a:srgbClr val="000000">
                      <a:alpha val="60000"/>
                    </a:srgbClr>
                  </a:innerShdw>
                </a:effectLst>
                <a:latin typeface="Helvetica" pitchFamily="34" charset="0"/>
                <a:cs typeface="+mn-cs"/>
              </a:rPr>
              <a:t>Contact</a:t>
            </a:r>
            <a:r>
              <a:rPr lang="en-US" altLang="en-US" sz="1600" b="1" spc="50" dirty="0">
                <a:ln w="13500">
                  <a:solidFill>
                    <a:schemeClr val="accent1">
                      <a:shade val="2500"/>
                      <a:alpha val="6500"/>
                    </a:schemeClr>
                  </a:solidFill>
                  <a:prstDash val="solid"/>
                </a:ln>
                <a:solidFill>
                  <a:srgbClr val="84C733">
                    <a:alpha val="95000"/>
                  </a:srgbClr>
                </a:solidFill>
                <a:effectLst>
                  <a:innerShdw blurRad="50900" dist="38500" dir="13500000">
                    <a:srgbClr val="000000">
                      <a:alpha val="60000"/>
                    </a:srgbClr>
                  </a:innerShdw>
                </a:effectLst>
                <a:latin typeface="Helvetica" pitchFamily="34" charset="0"/>
              </a:rPr>
              <a:t> : </a:t>
            </a:r>
          </a:p>
          <a:p>
            <a:pPr fontAlgn="auto">
              <a:spcBef>
                <a:spcPts val="0"/>
              </a:spcBef>
              <a:spcAft>
                <a:spcPts val="0"/>
              </a:spcAft>
              <a:tabLst>
                <a:tab pos="225425" algn="l"/>
              </a:tabLst>
              <a:defRPr/>
            </a:pPr>
            <a:r>
              <a:rPr lang="en-US" altLang="en-US" sz="1600" b="1" spc="50" dirty="0">
                <a:ln w="13500">
                  <a:solidFill>
                    <a:schemeClr val="accent1">
                      <a:shade val="2500"/>
                      <a:alpha val="6500"/>
                    </a:schemeClr>
                  </a:solidFill>
                  <a:prstDash val="solid"/>
                </a:ln>
                <a:solidFill>
                  <a:srgbClr val="84C733">
                    <a:alpha val="95000"/>
                  </a:srgbClr>
                </a:solidFill>
                <a:effectLst>
                  <a:innerShdw blurRad="50900" dist="38500" dir="13500000">
                    <a:srgbClr val="000000">
                      <a:alpha val="60000"/>
                    </a:srgbClr>
                  </a:innerShdw>
                </a:effectLst>
                <a:latin typeface="Helvetica" pitchFamily="34" charset="0"/>
              </a:rPr>
              <a:t>HFTP Certification Manager</a:t>
            </a:r>
          </a:p>
          <a:p>
            <a:pPr fontAlgn="auto">
              <a:spcBef>
                <a:spcPts val="0"/>
              </a:spcBef>
              <a:spcAft>
                <a:spcPts val="0"/>
              </a:spcAft>
              <a:tabLst>
                <a:tab pos="225425" algn="l"/>
              </a:tabLst>
              <a:defRPr/>
            </a:pPr>
            <a:r>
              <a:rPr lang="en-US" altLang="en-US" sz="1600" b="1" spc="50" dirty="0">
                <a:ln w="13500">
                  <a:solidFill>
                    <a:schemeClr val="accent1">
                      <a:shade val="2500"/>
                      <a:alpha val="6500"/>
                    </a:schemeClr>
                  </a:solidFill>
                  <a:prstDash val="solid"/>
                </a:ln>
                <a:solidFill>
                  <a:srgbClr val="84C733">
                    <a:alpha val="95000"/>
                  </a:srgbClr>
                </a:solidFill>
                <a:effectLst>
                  <a:innerShdw blurRad="50900" dist="38500" dir="13500000">
                    <a:srgbClr val="000000">
                      <a:alpha val="60000"/>
                    </a:srgbClr>
                  </a:innerShdw>
                </a:effectLst>
                <a:latin typeface="Helvetica" pitchFamily="34" charset="0"/>
              </a:rPr>
              <a:t>Robin.Bogdon@hftp.org</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943600"/>
            <a:ext cx="169398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943600"/>
            <a:ext cx="1717963"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FTP Certification Advisory Program">
            <a:extLst>
              <a:ext uri="{FF2B5EF4-FFF2-40B4-BE49-F238E27FC236}">
                <a16:creationId xmlns:a16="http://schemas.microsoft.com/office/drawing/2014/main" id="{A6BE6361-FE47-4DE6-9A48-459F6B4DA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038225"/>
            <a:ext cx="64770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462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Certification Advisory Program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09600" y="1295400"/>
            <a:ext cx="8001000" cy="4154984"/>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tabLst>
                <a:tab pos="233363" algn="l"/>
              </a:tabLst>
              <a:defRPr/>
            </a:pPr>
            <a:r>
              <a:rPr lang="en-US" altLang="en-US" sz="2400" b="1" dirty="0">
                <a:ln w="1905"/>
                <a:solidFill>
                  <a:srgbClr val="0095B8"/>
                </a:solidFill>
                <a:effectLst>
                  <a:innerShdw blurRad="69850" dist="43180" dir="5400000">
                    <a:srgbClr val="000000">
                      <a:alpha val="65000"/>
                    </a:srgbClr>
                  </a:innerShdw>
                </a:effectLst>
                <a:latin typeface="+mn-lt"/>
                <a:cs typeface="+mn-cs"/>
              </a:rPr>
              <a:t>HFTP recently launched the CAP program designed to assist CHAE and CHTP certification applicants in achieving the HFTP certifications.</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4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400" b="1" dirty="0">
                <a:ln w="1905"/>
                <a:solidFill>
                  <a:srgbClr val="0095B8"/>
                </a:solidFill>
                <a:effectLst>
                  <a:innerShdw blurRad="69850" dist="43180" dir="5400000">
                    <a:srgbClr val="000000">
                      <a:alpha val="65000"/>
                    </a:srgbClr>
                  </a:innerShdw>
                </a:effectLst>
                <a:latin typeface="+mn-lt"/>
                <a:cs typeface="+mn-cs"/>
              </a:rPr>
              <a:t>The NEW Certification Advisory Program brings together both candidates and advisors, who will help and support candidates in one-to-one interactions, as a supplemental review option for the certification exams.</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4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400" b="1" dirty="0">
                <a:ln w="1905"/>
                <a:solidFill>
                  <a:srgbClr val="0095B8"/>
                </a:solidFill>
                <a:effectLst>
                  <a:innerShdw blurRad="69850" dist="43180" dir="5400000">
                    <a:srgbClr val="000000">
                      <a:alpha val="65000"/>
                    </a:srgbClr>
                  </a:innerShdw>
                </a:effectLst>
                <a:latin typeface="+mn-lt"/>
                <a:cs typeface="+mn-cs"/>
              </a:rPr>
              <a:t>The Certification Advisory Program is also looking for experienced HFTP designee advisors.</a:t>
            </a:r>
          </a:p>
        </p:txBody>
      </p:sp>
    </p:spTree>
    <p:extLst>
      <p:ext uri="{BB962C8B-B14F-4D97-AF65-F5344CB8AC3E}">
        <p14:creationId xmlns:p14="http://schemas.microsoft.com/office/powerpoint/2010/main" val="3826499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Certification Advisory Program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09600" y="1295400"/>
            <a:ext cx="8001000" cy="4524315"/>
          </a:xfrm>
          <a:prstGeom prst="rect">
            <a:avLst/>
          </a:prstGeom>
        </p:spPr>
        <p:txBody>
          <a:bodyPr wrap="square">
            <a:spAutoFit/>
          </a:bodyPr>
          <a:lstStyle/>
          <a:p>
            <a:pPr fontAlgn="auto">
              <a:spcBef>
                <a:spcPts val="0"/>
              </a:spcBef>
              <a:spcAft>
                <a:spcPts val="0"/>
              </a:spcAft>
              <a:tabLst>
                <a:tab pos="233363" algn="l"/>
              </a:tabLst>
              <a:defRPr/>
            </a:pPr>
            <a:r>
              <a:rPr lang="en-US" altLang="en-US" sz="2800" b="1" dirty="0">
                <a:ln w="1905"/>
                <a:solidFill>
                  <a:srgbClr val="0095B8"/>
                </a:solidFill>
                <a:effectLst>
                  <a:innerShdw blurRad="69850" dist="43180" dir="5400000">
                    <a:srgbClr val="000000">
                      <a:alpha val="65000"/>
                    </a:srgbClr>
                  </a:innerShdw>
                </a:effectLst>
                <a:latin typeface="+mn-lt"/>
                <a:cs typeface="+mn-cs"/>
              </a:rPr>
              <a:t>What is Involved in Being a CAP Advisor?</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Advisors must be an HFTP member and also an ACTIVE designee (CHAE or CHTP) status.</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One (1) year commitment, cannot serve consecutive years.</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One (1) candidate per six (6) month period. (unless additional candidates are approved by Advisory Council)</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Monthly commitment will be a minimum of two hours. </a:t>
            </a:r>
            <a:br>
              <a:rPr lang="en-US" altLang="en-US" sz="2000" b="1" dirty="0">
                <a:ln w="1905"/>
                <a:solidFill>
                  <a:srgbClr val="0095B8"/>
                </a:solidFill>
                <a:effectLst>
                  <a:innerShdw blurRad="69850" dist="43180" dir="5400000">
                    <a:srgbClr val="000000">
                      <a:alpha val="65000"/>
                    </a:srgbClr>
                  </a:innerShdw>
                </a:effectLst>
                <a:latin typeface="+mn-lt"/>
                <a:cs typeface="+mn-cs"/>
              </a:rPr>
            </a:br>
            <a:r>
              <a:rPr lang="en-US" altLang="en-US" sz="2000" b="1" dirty="0">
                <a:ln w="1905"/>
                <a:solidFill>
                  <a:srgbClr val="0095B8"/>
                </a:solidFill>
                <a:effectLst>
                  <a:innerShdw blurRad="69850" dist="43180" dir="5400000">
                    <a:srgbClr val="000000">
                      <a:alpha val="65000"/>
                    </a:srgbClr>
                  </a:innerShdw>
                </a:effectLst>
                <a:latin typeface="+mn-lt"/>
                <a:cs typeface="+mn-cs"/>
              </a:rPr>
              <a:t>(via conference call, email and/or face-to-face – if possible)</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Approved Certification Advisory Program advisors earn CPE credits.</a:t>
            </a:r>
          </a:p>
        </p:txBody>
      </p:sp>
    </p:spTree>
    <p:extLst>
      <p:ext uri="{BB962C8B-B14F-4D97-AF65-F5344CB8AC3E}">
        <p14:creationId xmlns:p14="http://schemas.microsoft.com/office/powerpoint/2010/main" val="247409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954" y="304800"/>
            <a:ext cx="6171892" cy="885401"/>
          </a:xfrm>
        </p:spPr>
        <p:txBody>
          <a:bodyPr rtlCol="0">
            <a:normAutofit/>
          </a:bodyPr>
          <a:lstStyle/>
          <a:p>
            <a:pPr algn="ctr">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About HFTP</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sz="half" idx="1"/>
          </p:nvPr>
        </p:nvSpPr>
        <p:spPr>
          <a:xfrm>
            <a:off x="533400" y="1295400"/>
            <a:ext cx="8305800" cy="5181600"/>
          </a:xfrm>
        </p:spPr>
        <p:txBody>
          <a:bodyPr rtlCol="0">
            <a:noAutofit/>
          </a:bodyPr>
          <a:lstStyle/>
          <a:p>
            <a:pPr>
              <a:lnSpc>
                <a:spcPct val="115000"/>
              </a:lnSpc>
              <a:spcBef>
                <a:spcPts val="0"/>
              </a:spcBef>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HFTP is a global hospitality association for finance and technology professionals working in hotels, clubs, and other hospitality-related businesses.</a:t>
            </a:r>
            <a:b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a:lnSpc>
                <a:spcPct val="115000"/>
              </a:lnSpc>
              <a:spcBef>
                <a:spcPts val="0"/>
              </a:spcBef>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Provides first-class educational opportunities, networking and resources to members and industry stakeholders around the globe.</a:t>
            </a:r>
          </a:p>
          <a:p>
            <a:pPr>
              <a:lnSpc>
                <a:spcPct val="115000"/>
              </a:lnSpc>
              <a:spcBef>
                <a:spcPts val="0"/>
              </a:spcBef>
            </a:pP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a:lnSpc>
                <a:spcPct val="115000"/>
              </a:lnSpc>
              <a:spcBef>
                <a:spcPts val="0"/>
              </a:spcBef>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HFTP is the only nonprofit association that produces finance and technology events globally. </a:t>
            </a:r>
            <a:b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br>
            <a:endPar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a:p>
            <a:pPr>
              <a:lnSpc>
                <a:spcPct val="115000"/>
              </a:lnSpc>
              <a:spcBef>
                <a:spcPts val="0"/>
              </a:spcBef>
            </a:pPr>
            <a:r>
              <a:rPr lang="en-US" sz="2000" b="1" dirty="0">
                <a:ln w="1905"/>
                <a:solidFill>
                  <a:srgbClr val="0095B8"/>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Recognized as the spokes group for the finance and technology segment of the hospitality industry.</a:t>
            </a:r>
          </a:p>
        </p:txBody>
      </p:sp>
    </p:spTree>
    <p:extLst>
      <p:ext uri="{BB962C8B-B14F-4D97-AF65-F5344CB8AC3E}">
        <p14:creationId xmlns:p14="http://schemas.microsoft.com/office/powerpoint/2010/main" val="2333605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Certification Advisory Program</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09600" y="1295400"/>
            <a:ext cx="8001000" cy="4339650"/>
          </a:xfrm>
          <a:prstGeom prst="rect">
            <a:avLst/>
          </a:prstGeom>
        </p:spPr>
        <p:txBody>
          <a:bodyPr wrap="square">
            <a:spAutoFit/>
          </a:bodyPr>
          <a:lstStyle/>
          <a:p>
            <a:pPr fontAlgn="auto">
              <a:spcBef>
                <a:spcPts val="0"/>
              </a:spcBef>
              <a:spcAft>
                <a:spcPts val="0"/>
              </a:spcAft>
              <a:tabLst>
                <a:tab pos="233363" algn="l"/>
              </a:tabLst>
              <a:defRPr/>
            </a:pPr>
            <a:r>
              <a:rPr lang="en-US" altLang="en-US" sz="2800" b="1" dirty="0">
                <a:ln w="1905"/>
                <a:solidFill>
                  <a:srgbClr val="0095B8"/>
                </a:solidFill>
                <a:effectLst>
                  <a:innerShdw blurRad="69850" dist="43180" dir="5400000">
                    <a:srgbClr val="000000">
                      <a:alpha val="65000"/>
                    </a:srgbClr>
                  </a:innerShdw>
                </a:effectLst>
                <a:latin typeface="+mn-lt"/>
                <a:cs typeface="+mn-cs"/>
              </a:rPr>
              <a:t>How Can I Apply to Be An Advisor?</a:t>
            </a:r>
          </a:p>
          <a:p>
            <a:pPr fontAlgn="auto">
              <a:spcBef>
                <a:spcPts val="0"/>
              </a:spcBef>
              <a:spcAft>
                <a:spcPts val="0"/>
              </a:spcAft>
              <a:tabLst>
                <a:tab pos="233363" algn="l"/>
              </a:tabLst>
              <a:defRPr/>
            </a:pPr>
            <a:endParaRPr lang="en-US" altLang="en-US" sz="28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To be considered as a CAP advisor, applicants must submit the program application.</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Once the advisor application is submitted, there is an approval process in which applicants will be notified after review.</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Advisors will be provided tools and resources to assist in their training before being matched with a candidate.</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0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000" b="1" dirty="0">
                <a:ln w="1905"/>
                <a:solidFill>
                  <a:srgbClr val="0095B8"/>
                </a:solidFill>
                <a:effectLst>
                  <a:innerShdw blurRad="69850" dist="43180" dir="5400000">
                    <a:srgbClr val="000000">
                      <a:alpha val="65000"/>
                    </a:srgbClr>
                  </a:innerShdw>
                </a:effectLst>
                <a:latin typeface="+mn-lt"/>
                <a:cs typeface="+mn-cs"/>
              </a:rPr>
              <a:t>If you are interested in being considered for an advisor, please submit the CAP application today.</a:t>
            </a:r>
            <a:endParaRPr lang="en-US" altLang="en-US" sz="1600" b="1" dirty="0">
              <a:ln w="1905"/>
              <a:solidFill>
                <a:srgbClr val="0095B8"/>
              </a:solidFill>
              <a:effectLst>
                <a:innerShdw blurRad="69850" dist="43180" dir="5400000">
                  <a:srgbClr val="000000">
                    <a:alpha val="65000"/>
                  </a:srgbClr>
                </a:innerShdw>
              </a:effectLst>
              <a:latin typeface="+mn-lt"/>
              <a:cs typeface="+mn-cs"/>
            </a:endParaRPr>
          </a:p>
        </p:txBody>
      </p:sp>
    </p:spTree>
    <p:extLst>
      <p:ext uri="{BB962C8B-B14F-4D97-AF65-F5344CB8AC3E}">
        <p14:creationId xmlns:p14="http://schemas.microsoft.com/office/powerpoint/2010/main" val="1611144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600200" y="3810000"/>
            <a:ext cx="5334000" cy="2749767"/>
            <a:chOff x="2719388" y="1491215"/>
            <a:chExt cx="5188848" cy="2674938"/>
          </a:xfrm>
        </p:grpSpPr>
        <p:pic>
          <p:nvPicPr>
            <p:cNvPr id="2048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4436" y="1491215"/>
              <a:ext cx="5003800" cy="26749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wn Arrow 8"/>
            <p:cNvSpPr/>
            <p:nvPr/>
          </p:nvSpPr>
          <p:spPr>
            <a:xfrm rot="16200000">
              <a:off x="2882901" y="3417887"/>
              <a:ext cx="76200" cy="403225"/>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48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549650"/>
              <a:ext cx="422275" cy="139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a:xfrm>
            <a:off x="457200" y="274638"/>
            <a:ext cx="8229600" cy="868362"/>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Resources: Industry Certifications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09600" y="1219200"/>
            <a:ext cx="8001000" cy="2308324"/>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tabLst>
                <a:tab pos="233363" algn="l"/>
              </a:tabLst>
              <a:defRPr/>
            </a:pPr>
            <a:r>
              <a:rPr lang="en-US" altLang="en-US" sz="2400" b="1" dirty="0">
                <a:ln w="1905"/>
                <a:solidFill>
                  <a:srgbClr val="0095B8"/>
                </a:solidFill>
                <a:effectLst>
                  <a:innerShdw blurRad="69850" dist="43180" dir="5400000">
                    <a:srgbClr val="000000">
                      <a:alpha val="65000"/>
                    </a:srgbClr>
                  </a:innerShdw>
                </a:effectLst>
                <a:latin typeface="+mn-lt"/>
                <a:cs typeface="+mn-cs"/>
              </a:rPr>
              <a:t>CHAE and CHTP designees are able to keep track of their CPE credits on the HFTP website.</a:t>
            </a:r>
          </a:p>
          <a:p>
            <a:pPr marL="342900" indent="-342900" fontAlgn="auto">
              <a:spcBef>
                <a:spcPts val="0"/>
              </a:spcBef>
              <a:spcAft>
                <a:spcPts val="0"/>
              </a:spcAft>
              <a:buFont typeface="Arial" panose="020B0604020202020204" pitchFamily="34" charset="0"/>
              <a:buChar char="•"/>
              <a:tabLst>
                <a:tab pos="233363" algn="l"/>
              </a:tabLst>
              <a:defRPr/>
            </a:pPr>
            <a:endParaRPr lang="en-US" altLang="en-US" sz="2400" b="1" dirty="0">
              <a:ln w="1905"/>
              <a:solidFill>
                <a:srgbClr val="0095B8"/>
              </a:solidFill>
              <a:effectLst>
                <a:innerShdw blurRad="69850" dist="43180" dir="5400000">
                  <a:srgbClr val="000000">
                    <a:alpha val="65000"/>
                  </a:srgbClr>
                </a:innerShdw>
              </a:effectLst>
              <a:latin typeface="+mn-lt"/>
              <a:cs typeface="+mn-cs"/>
            </a:endParaRPr>
          </a:p>
          <a:p>
            <a:pPr marL="342900" indent="-342900" fontAlgn="auto">
              <a:spcBef>
                <a:spcPts val="0"/>
              </a:spcBef>
              <a:spcAft>
                <a:spcPts val="0"/>
              </a:spcAft>
              <a:buFont typeface="Arial" panose="020B0604020202020204" pitchFamily="34" charset="0"/>
              <a:buChar char="•"/>
              <a:tabLst>
                <a:tab pos="233363" algn="l"/>
              </a:tabLst>
              <a:defRPr/>
            </a:pPr>
            <a:r>
              <a:rPr lang="en-US" altLang="en-US" sz="2400" b="1" dirty="0">
                <a:ln w="1905"/>
                <a:solidFill>
                  <a:srgbClr val="0095B8"/>
                </a:solidFill>
                <a:effectLst>
                  <a:innerShdw blurRad="69850" dist="43180" dir="5400000">
                    <a:srgbClr val="000000">
                      <a:alpha val="65000"/>
                    </a:srgbClr>
                  </a:innerShdw>
                </a:effectLst>
                <a:latin typeface="+mn-lt"/>
                <a:cs typeface="+mn-cs"/>
              </a:rPr>
              <a:t>Not only can you see your CPE credits for your CHAE and CHTP, you can also enter credits towards other designations you have</a:t>
            </a:r>
            <a:r>
              <a:rPr lang="en-US" altLang="en-US" sz="2400" dirty="0">
                <a:solidFill>
                  <a:srgbClr val="0095B8"/>
                </a:solidFill>
                <a:latin typeface="+mn-lt"/>
                <a:cs typeface="+mn-cs"/>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7412" y="2688966"/>
            <a:ext cx="9106588" cy="147521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3A189-6D77-4453-A203-D1449801716C}"/>
              </a:ext>
            </a:extLst>
          </p:cNvPr>
          <p:cNvSpPr txBox="1"/>
          <p:nvPr/>
        </p:nvSpPr>
        <p:spPr>
          <a:xfrm>
            <a:off x="6324600" y="5791200"/>
            <a:ext cx="2590800" cy="902834"/>
          </a:xfrm>
          <a:prstGeom prst="rect">
            <a:avLst/>
          </a:prstGeom>
          <a:solidFill>
            <a:schemeClr val="bg1"/>
          </a:solidFill>
        </p:spPr>
        <p:txBody>
          <a:bodyPr wrap="square" rtlCol="0">
            <a:spAutoFit/>
          </a:bodyPr>
          <a:lstStyle/>
          <a:p>
            <a:endParaRPr lang="en-US" dirty="0"/>
          </a:p>
        </p:txBody>
      </p:sp>
      <p:sp>
        <p:nvSpPr>
          <p:cNvPr id="8" name="Content Placeholder 2"/>
          <p:cNvSpPr>
            <a:spLocks noGrp="1"/>
          </p:cNvSpPr>
          <p:nvPr>
            <p:ph idx="1"/>
          </p:nvPr>
        </p:nvSpPr>
        <p:spPr>
          <a:xfrm>
            <a:off x="533400" y="2514600"/>
            <a:ext cx="2743201" cy="2895599"/>
          </a:xfrm>
        </p:spPr>
        <p:txBody>
          <a:bodyPr>
            <a:normAutofit/>
          </a:bodyPr>
          <a:lstStyle/>
          <a:p>
            <a:pPr algn="ctr"/>
            <a:r>
              <a:rPr lang="en-US" sz="4000" b="1" dirty="0"/>
              <a:t>HFTP Club Summit</a:t>
            </a:r>
          </a:p>
          <a:p>
            <a:pPr algn="ctr"/>
            <a:endParaRPr lang="en-US" sz="2400" b="1" dirty="0"/>
          </a:p>
        </p:txBody>
      </p:sp>
      <p:pic>
        <p:nvPicPr>
          <p:cNvPr id="11" name="Picture 10" descr="A close up of a logo&#10;&#10;Description generated with high confidence">
            <a:extLst>
              <a:ext uri="{FF2B5EF4-FFF2-40B4-BE49-F238E27FC236}">
                <a16:creationId xmlns:a16="http://schemas.microsoft.com/office/drawing/2014/main" id="{F397CF4C-6D22-4F21-AFAE-8FDAEEF4AD77}"/>
              </a:ext>
            </a:extLst>
          </p:cNvPr>
          <p:cNvPicPr>
            <a:picLocks noChangeAspect="1"/>
          </p:cNvPicPr>
          <p:nvPr/>
        </p:nvPicPr>
        <p:blipFill rotWithShape="1">
          <a:blip r:embed="rId2">
            <a:extLst>
              <a:ext uri="{28A0092B-C50C-407E-A947-70E740481C1C}">
                <a14:useLocalDpi xmlns:a14="http://schemas.microsoft.com/office/drawing/2010/main" val="0"/>
              </a:ext>
            </a:extLst>
          </a:blip>
          <a:srcRect l="4872" r="45099"/>
          <a:stretch/>
        </p:blipFill>
        <p:spPr>
          <a:xfrm>
            <a:off x="3997533" y="0"/>
            <a:ext cx="5146467" cy="6858000"/>
          </a:xfrm>
          <a:prstGeom prst="rect">
            <a:avLst/>
          </a:prstGeom>
        </p:spPr>
      </p:pic>
    </p:spTree>
    <p:extLst>
      <p:ext uri="{BB962C8B-B14F-4D97-AF65-F5344CB8AC3E}">
        <p14:creationId xmlns:p14="http://schemas.microsoft.com/office/powerpoint/2010/main" val="3108963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648200" cy="2330585"/>
          </a:xfrm>
        </p:spPr>
        <p:txBody>
          <a:bodyPr>
            <a:normAutofit/>
          </a:bodyPr>
          <a:lstStyle/>
          <a:p>
            <a:pPr algn="ctr"/>
            <a:r>
              <a:rPr lang="en-US" sz="5100" b="1" dirty="0"/>
              <a:t>HITEC</a:t>
            </a:r>
          </a:p>
          <a:p>
            <a:pPr algn="ctr"/>
            <a:r>
              <a:rPr lang="en-US" sz="5100" b="1" dirty="0"/>
              <a:t>Europe</a:t>
            </a:r>
          </a:p>
          <a:p>
            <a:endParaRPr lang="en-US" sz="2400" dirty="0"/>
          </a:p>
        </p:txBody>
      </p:sp>
      <p:sp>
        <p:nvSpPr>
          <p:cNvPr id="12" name="TextBox 11">
            <a:extLst>
              <a:ext uri="{FF2B5EF4-FFF2-40B4-BE49-F238E27FC236}">
                <a16:creationId xmlns:a16="http://schemas.microsoft.com/office/drawing/2014/main" id="{7128C875-44A6-4F86-85FB-A2D3E06EE92F}"/>
              </a:ext>
            </a:extLst>
          </p:cNvPr>
          <p:cNvSpPr txBox="1"/>
          <p:nvPr/>
        </p:nvSpPr>
        <p:spPr>
          <a:xfrm>
            <a:off x="0" y="3810000"/>
            <a:ext cx="4648199" cy="369332"/>
          </a:xfrm>
          <a:prstGeom prst="rect">
            <a:avLst/>
          </a:prstGeom>
          <a:noFill/>
        </p:spPr>
        <p:txBody>
          <a:bodyPr wrap="square" rtlCol="0">
            <a:spAutoFit/>
          </a:bodyPr>
          <a:lstStyle/>
          <a:p>
            <a:pPr algn="ctr"/>
            <a:r>
              <a:rPr lang="en-US" dirty="0"/>
              <a:t>https://www.HITEC.org/europe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577" t="11613" r="51649"/>
          <a:stretch/>
        </p:blipFill>
        <p:spPr>
          <a:xfrm>
            <a:off x="4736983" y="34229"/>
            <a:ext cx="4407017" cy="6823771"/>
          </a:xfrm>
          <a:prstGeom prst="rect">
            <a:avLst/>
          </a:prstGeom>
        </p:spPr>
      </p:pic>
    </p:spTree>
    <p:extLst>
      <p:ext uri="{BB962C8B-B14F-4D97-AF65-F5344CB8AC3E}">
        <p14:creationId xmlns:p14="http://schemas.microsoft.com/office/powerpoint/2010/main" val="1271755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4754880" cy="2133599"/>
          </a:xfrm>
        </p:spPr>
        <p:txBody>
          <a:bodyPr anchor="ctr">
            <a:noAutofit/>
          </a:bodyPr>
          <a:lstStyle/>
          <a:p>
            <a:pPr algn="ctr"/>
            <a:r>
              <a:rPr lang="en-US" sz="5000" b="1" dirty="0"/>
              <a:t>HITEC</a:t>
            </a:r>
          </a:p>
          <a:p>
            <a:pPr algn="ctr"/>
            <a:r>
              <a:rPr lang="en-US" sz="4800" b="1" dirty="0"/>
              <a:t>North America </a:t>
            </a:r>
          </a:p>
          <a:p>
            <a:pPr algn="ctr"/>
            <a:endParaRPr lang="en-US" sz="5000" b="1" dirty="0"/>
          </a:p>
        </p:txBody>
      </p:sp>
      <p:sp>
        <p:nvSpPr>
          <p:cNvPr id="6" name="TextBox 5">
            <a:extLst>
              <a:ext uri="{FF2B5EF4-FFF2-40B4-BE49-F238E27FC236}">
                <a16:creationId xmlns:a16="http://schemas.microsoft.com/office/drawing/2014/main" id="{8CE8C880-7260-4FF1-9BC8-E238ACD52811}"/>
              </a:ext>
            </a:extLst>
          </p:cNvPr>
          <p:cNvSpPr txBox="1"/>
          <p:nvPr/>
        </p:nvSpPr>
        <p:spPr>
          <a:xfrm>
            <a:off x="6324600" y="5878966"/>
            <a:ext cx="2590800" cy="902834"/>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784" r="15324"/>
          <a:stretch/>
        </p:blipFill>
        <p:spPr>
          <a:xfrm>
            <a:off x="441812" y="3588409"/>
            <a:ext cx="3931920" cy="2803376"/>
          </a:xfrm>
          <a:prstGeom prst="rect">
            <a:avLst/>
          </a:prstGeom>
        </p:spPr>
      </p:pic>
      <p:sp>
        <p:nvSpPr>
          <p:cNvPr id="11" name="TextBox 10">
            <a:extLst>
              <a:ext uri="{FF2B5EF4-FFF2-40B4-BE49-F238E27FC236}">
                <a16:creationId xmlns:a16="http://schemas.microsoft.com/office/drawing/2014/main" id="{DD9FB087-B649-4539-AF1C-AEA6A54CE9E1}"/>
              </a:ext>
            </a:extLst>
          </p:cNvPr>
          <p:cNvSpPr txBox="1"/>
          <p:nvPr/>
        </p:nvSpPr>
        <p:spPr>
          <a:xfrm>
            <a:off x="0" y="2690336"/>
            <a:ext cx="4754880" cy="369332"/>
          </a:xfrm>
          <a:prstGeom prst="rect">
            <a:avLst/>
          </a:prstGeom>
          <a:noFill/>
        </p:spPr>
        <p:txBody>
          <a:bodyPr wrap="square" rtlCol="0">
            <a:spAutoFit/>
          </a:bodyPr>
          <a:lstStyle/>
          <a:p>
            <a:pPr algn="ctr"/>
            <a:r>
              <a:rPr lang="en-US" dirty="0"/>
              <a:t>https://www.HITEC.org/minneapolis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88" t="10625" r="51438"/>
          <a:stretch/>
        </p:blipFill>
        <p:spPr>
          <a:xfrm>
            <a:off x="4754880" y="0"/>
            <a:ext cx="4389120" cy="6872018"/>
          </a:xfrm>
          <a:prstGeom prst="rect">
            <a:avLst/>
          </a:prstGeom>
        </p:spPr>
      </p:pic>
    </p:spTree>
    <p:extLst>
      <p:ext uri="{BB962C8B-B14F-4D97-AF65-F5344CB8AC3E}">
        <p14:creationId xmlns:p14="http://schemas.microsoft.com/office/powerpoint/2010/main" val="1493345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27686"/>
            <a:ext cx="8153400" cy="2054114"/>
          </a:xfrm>
        </p:spPr>
        <p:txBody>
          <a:bodyPr anchor="ctr">
            <a:normAutofit/>
          </a:bodyPr>
          <a:lstStyle/>
          <a:p>
            <a:pPr algn="ctr"/>
            <a:r>
              <a:rPr lang="en-US" sz="1500" b="1" dirty="0"/>
              <a:t>Entrepreneur20X – HITEC Houston 2018</a:t>
            </a:r>
          </a:p>
          <a:p>
            <a:pPr algn="ctr">
              <a:buFont typeface="Wingdings" panose="05000000000000000000" pitchFamily="2" charset="2"/>
              <a:buChar char="§"/>
            </a:pPr>
            <a:r>
              <a:rPr lang="en-US" sz="1500" dirty="0"/>
              <a:t>The </a:t>
            </a:r>
            <a:r>
              <a:rPr lang="en-US" sz="1500" b="1" dirty="0"/>
              <a:t>16 participants</a:t>
            </a:r>
            <a:r>
              <a:rPr lang="en-US" sz="1500" dirty="0"/>
              <a:t> took the stage for four minutes each to pitch their company, and why their product or service will be the next best thing  </a:t>
            </a:r>
          </a:p>
          <a:p>
            <a:pPr algn="ctr">
              <a:buFont typeface="Wingdings" panose="05000000000000000000" pitchFamily="2" charset="2"/>
              <a:buChar char="§"/>
            </a:pPr>
            <a:r>
              <a:rPr lang="en-US" sz="1500" dirty="0"/>
              <a:t>Pitchers presented to a packed session room and a panel of judges</a:t>
            </a:r>
          </a:p>
          <a:p>
            <a:pPr algn="ctr">
              <a:buFont typeface="Wingdings" panose="05000000000000000000" pitchFamily="2" charset="2"/>
              <a:buChar char="§"/>
            </a:pPr>
            <a:r>
              <a:rPr lang="en-US" sz="1500" dirty="0"/>
              <a:t>Grand prize - E20X Judge’s Award winner: </a:t>
            </a:r>
            <a:r>
              <a:rPr lang="en-US" sz="1500" b="1" dirty="0">
                <a:solidFill>
                  <a:srgbClr val="0095B8"/>
                </a:solidFill>
              </a:rPr>
              <a:t>REPLAY.AI</a:t>
            </a:r>
          </a:p>
          <a:p>
            <a:pPr algn="ctr">
              <a:buFont typeface="Wingdings" panose="05000000000000000000" pitchFamily="2" charset="2"/>
              <a:buChar char="§"/>
            </a:pPr>
            <a:r>
              <a:rPr lang="en-US" sz="1500" dirty="0"/>
              <a:t>People’s Startup Award: </a:t>
            </a:r>
            <a:r>
              <a:rPr lang="en-US" sz="1500" b="1" dirty="0">
                <a:solidFill>
                  <a:srgbClr val="0095B8"/>
                </a:solidFill>
              </a:rPr>
              <a:t>BEEKEEPER</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971" y="2438400"/>
            <a:ext cx="3387852" cy="2258568"/>
          </a:xfrm>
          <a:prstGeom prst="rect">
            <a:avLst/>
          </a:prstGeom>
        </p:spPr>
      </p:pic>
      <p:sp>
        <p:nvSpPr>
          <p:cNvPr id="15" name="Content Placeholder 2"/>
          <p:cNvSpPr txBox="1">
            <a:spLocks/>
          </p:cNvSpPr>
          <p:nvPr/>
        </p:nvSpPr>
        <p:spPr>
          <a:xfrm>
            <a:off x="533400" y="2517886"/>
            <a:ext cx="4267200" cy="2054114"/>
          </a:xfrm>
          <a:prstGeom prst="rect">
            <a:avLst/>
          </a:prstGeom>
        </p:spPr>
        <p:txBody>
          <a:bodyPr vert="horz" lIns="68580" tIns="34290" rIns="68580" bIns="3429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dirty="0"/>
              <a:t>Entrepreneur20X – HITEC Europe 2019</a:t>
            </a:r>
          </a:p>
          <a:p>
            <a:pPr>
              <a:buFont typeface="Wingdings" panose="05000000000000000000" pitchFamily="2" charset="2"/>
              <a:buChar char="§"/>
            </a:pPr>
            <a:r>
              <a:rPr lang="en-US" sz="1500" dirty="0"/>
              <a:t>The </a:t>
            </a:r>
            <a:r>
              <a:rPr lang="en-US" sz="1500" b="1" dirty="0"/>
              <a:t>11 participants </a:t>
            </a:r>
            <a:r>
              <a:rPr lang="en-US" sz="1500" dirty="0"/>
              <a:t>took the stage for four minutes each to pitch their company, and why their product or service will be the next best thing  </a:t>
            </a:r>
          </a:p>
          <a:p>
            <a:pPr>
              <a:buFont typeface="Wingdings" panose="05000000000000000000" pitchFamily="2" charset="2"/>
              <a:buChar char="§"/>
            </a:pPr>
            <a:r>
              <a:rPr lang="en-US" sz="1500" dirty="0"/>
              <a:t>Pitchers presented to a packed session room and a panel of judges</a:t>
            </a:r>
          </a:p>
          <a:p>
            <a:pPr>
              <a:buFont typeface="Wingdings" panose="05000000000000000000" pitchFamily="2" charset="2"/>
              <a:buChar char="§"/>
            </a:pPr>
            <a:r>
              <a:rPr lang="en-US" sz="1500" dirty="0"/>
              <a:t>Grand prize - E20X Judge’s Award winner: </a:t>
            </a:r>
            <a:r>
              <a:rPr lang="en-US" sz="1500" b="1" dirty="0">
                <a:solidFill>
                  <a:srgbClr val="0095B8"/>
                </a:solidFill>
              </a:rPr>
              <a:t>KITRO</a:t>
            </a:r>
          </a:p>
          <a:p>
            <a:pPr>
              <a:buFont typeface="Wingdings" panose="05000000000000000000" pitchFamily="2" charset="2"/>
              <a:buChar char="§"/>
            </a:pPr>
            <a:r>
              <a:rPr lang="en-US" sz="1500" dirty="0"/>
              <a:t>People’s Startup Award: </a:t>
            </a:r>
            <a:r>
              <a:rPr lang="en-US" sz="1500" b="1" dirty="0">
                <a:solidFill>
                  <a:srgbClr val="0095B8"/>
                </a:solidFill>
              </a:rPr>
              <a:t>ARRIVEDO</a:t>
            </a:r>
          </a:p>
        </p:txBody>
      </p:sp>
      <p:pic>
        <p:nvPicPr>
          <p:cNvPr id="8" name="Picture 2">
            <a:extLst>
              <a:ext uri="{FF2B5EF4-FFF2-40B4-BE49-F238E27FC236}">
                <a16:creationId xmlns:a16="http://schemas.microsoft.com/office/drawing/2014/main" id="{A431AB81-B1B4-471C-9779-842DE1BFE8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19" y="28744"/>
            <a:ext cx="7142162" cy="1029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0" y="689086"/>
            <a:ext cx="9143999" cy="2054114"/>
          </a:xfrm>
          <a:prstGeom prst="rect">
            <a:avLst/>
          </a:prstGeom>
        </p:spPr>
        <p:txBody>
          <a:bodyPr vert="horz" lIns="68580" tIns="34290" rIns="68580" bIns="3429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chemeClr val="accent6">
                    <a:lumMod val="75000"/>
                  </a:schemeClr>
                </a:solidFill>
              </a:rPr>
              <a:t>Now Accepting Applications!</a:t>
            </a:r>
            <a:br>
              <a:rPr lang="en-US" sz="2000" b="1" i="1" dirty="0">
                <a:solidFill>
                  <a:schemeClr val="accent6">
                    <a:lumMod val="75000"/>
                  </a:schemeClr>
                </a:solidFill>
              </a:rPr>
            </a:br>
            <a:r>
              <a:rPr lang="en-US" sz="1500" b="1" dirty="0">
                <a:solidFill>
                  <a:srgbClr val="0095B8"/>
                </a:solidFill>
              </a:rPr>
              <a:t>E20X Mallorca:</a:t>
            </a:r>
            <a:r>
              <a:rPr lang="en-US" sz="1500" dirty="0">
                <a:solidFill>
                  <a:srgbClr val="0095B8"/>
                </a:solidFill>
              </a:rPr>
              <a:t> </a:t>
            </a:r>
            <a:r>
              <a:rPr lang="en-US" sz="1500" dirty="0"/>
              <a:t>April 9, 2019 at HITEC Europe</a:t>
            </a:r>
            <a:br>
              <a:rPr lang="en-US" sz="1500" dirty="0"/>
            </a:br>
            <a:r>
              <a:rPr lang="en-US" sz="1500" b="1" dirty="0">
                <a:solidFill>
                  <a:srgbClr val="0095B8"/>
                </a:solidFill>
              </a:rPr>
              <a:t>E20X Minneapolis: </a:t>
            </a:r>
            <a:r>
              <a:rPr lang="en-US" sz="1500" dirty="0"/>
              <a:t>June 17, 2019 at HITEC Minneapolis</a:t>
            </a:r>
          </a:p>
        </p:txBody>
      </p:sp>
    </p:spTree>
    <p:extLst>
      <p:ext uri="{BB962C8B-B14F-4D97-AF65-F5344CB8AC3E}">
        <p14:creationId xmlns:p14="http://schemas.microsoft.com/office/powerpoint/2010/main" val="29460984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46038"/>
            <a:ext cx="8229600" cy="1020762"/>
          </a:xfrm>
        </p:spPr>
        <p:txBody>
          <a:bodyPr rtlCol="0">
            <a:normAutofit/>
          </a:bodyPr>
          <a:lstStyle/>
          <a:p>
            <a:pPr fontAlgn="auto">
              <a:spcAft>
                <a:spcPts val="0"/>
              </a:spcAft>
              <a:defRPr/>
            </a:pP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2019 HFTP Global Events</a:t>
            </a:r>
          </a:p>
        </p:txBody>
      </p:sp>
      <p:sp>
        <p:nvSpPr>
          <p:cNvPr id="5" name="TextBox 4">
            <a:extLst>
              <a:ext uri="{FF2B5EF4-FFF2-40B4-BE49-F238E27FC236}">
                <a16:creationId xmlns:a16="http://schemas.microsoft.com/office/drawing/2014/main" id="{CD162F48-6AC5-4D01-B899-2CFA076FCBC5}"/>
              </a:ext>
            </a:extLst>
          </p:cNvPr>
          <p:cNvSpPr txBox="1"/>
          <p:nvPr/>
        </p:nvSpPr>
        <p:spPr>
          <a:xfrm>
            <a:off x="6324600" y="5791200"/>
            <a:ext cx="2590800" cy="902834"/>
          </a:xfrm>
          <a:prstGeom prst="rect">
            <a:avLst/>
          </a:prstGeom>
          <a:solidFill>
            <a:schemeClr val="bg1"/>
          </a:solidFill>
        </p:spPr>
        <p:txBody>
          <a:bodyPr wrap="squar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80730220"/>
              </p:ext>
            </p:extLst>
          </p:nvPr>
        </p:nvGraphicFramePr>
        <p:xfrm>
          <a:off x="430635" y="871946"/>
          <a:ext cx="8305800" cy="3839337"/>
        </p:xfrm>
        <a:graphic>
          <a:graphicData uri="http://schemas.openxmlformats.org/drawingml/2006/table">
            <a:tbl>
              <a:tblPr firstRow="1" bandRow="1">
                <a:tableStyleId>{5FD0F851-EC5A-4D38-B0AD-8093EC10F338}</a:tableStyleId>
              </a:tblPr>
              <a:tblGrid>
                <a:gridCol w="6172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7620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endParaRPr lang="en-US" altLang="en-US" sz="180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en-US" altLang="en-US" sz="1800" b="1" dirty="0">
                        <a:ln w="1905"/>
                        <a:solidFill>
                          <a:srgbClr val="0095B8"/>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620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HITEC Europe</a:t>
                      </a:r>
                      <a:br>
                        <a:rPr lang="en-US" altLang="en-US" sz="1800" b="1" u="sng" dirty="0">
                          <a:ln w="1905"/>
                          <a:solidFill>
                            <a:srgbClr val="0095B8"/>
                          </a:solidFill>
                          <a:effectLst>
                            <a:innerShdw blurRad="69850" dist="43180" dir="5400000">
                              <a:srgbClr val="000000">
                                <a:alpha val="65000"/>
                              </a:srgbClr>
                            </a:innerShdw>
                          </a:effectLst>
                          <a:cs typeface="Arial" charset="0"/>
                        </a:rPr>
                      </a:br>
                      <a:r>
                        <a:rPr lang="en-US" altLang="en-US" sz="1800" dirty="0">
                          <a:ln w="1905"/>
                          <a:solidFill>
                            <a:schemeClr val="bg1">
                              <a:lumMod val="75000"/>
                            </a:schemeClr>
                          </a:solidFill>
                          <a:effectLst>
                            <a:innerShdw blurRad="69850" dist="43180" dir="5400000">
                              <a:srgbClr val="000000">
                                <a:alpha val="65000"/>
                              </a:srgbClr>
                            </a:innerShdw>
                          </a:effectLst>
                          <a:cs typeface="Arial" charset="0"/>
                        </a:rPr>
                        <a:t>Palau de Congressos • Palma de Mallorca,</a:t>
                      </a:r>
                      <a:r>
                        <a:rPr lang="en-US" altLang="en-US" sz="1800" baseline="0" dirty="0">
                          <a:ln w="1905"/>
                          <a:solidFill>
                            <a:schemeClr val="bg1">
                              <a:lumMod val="75000"/>
                            </a:schemeClr>
                          </a:solidFill>
                          <a:effectLst>
                            <a:innerShdw blurRad="69850" dist="43180" dir="5400000">
                              <a:srgbClr val="000000">
                                <a:alpha val="65000"/>
                              </a:srgbClr>
                            </a:innerShdw>
                          </a:effectLst>
                          <a:cs typeface="Arial" charset="0"/>
                        </a:rPr>
                        <a:t> Spain</a:t>
                      </a:r>
                      <a:endParaRPr lang="en-US" altLang="en-US" sz="180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altLang="en-US" sz="1800" b="1" dirty="0">
                          <a:ln w="1905"/>
                          <a:solidFill>
                            <a:srgbClr val="0095B8"/>
                          </a:solidFill>
                          <a:effectLst>
                            <a:innerShdw blurRad="69850" dist="43180" dir="5400000">
                              <a:srgbClr val="000000">
                                <a:alpha val="65000"/>
                              </a:srgbClr>
                            </a:innerShdw>
                          </a:effectLst>
                          <a:cs typeface="Arial" charset="0"/>
                        </a:rPr>
                        <a:t>April 9-11,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20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Club Summit</a:t>
                      </a:r>
                      <a:br>
                        <a:rPr lang="en-US" altLang="en-US" sz="1800" b="1" u="sng" dirty="0">
                          <a:ln w="1905"/>
                          <a:solidFill>
                            <a:srgbClr val="0095B8"/>
                          </a:solidFill>
                          <a:effectLst>
                            <a:innerShdw blurRad="69850" dist="43180" dir="5400000">
                              <a:srgbClr val="000000">
                                <a:alpha val="65000"/>
                              </a:srgbClr>
                            </a:innerShdw>
                          </a:effectLst>
                          <a:cs typeface="Arial" charset="0"/>
                        </a:rPr>
                      </a:br>
                      <a:r>
                        <a:rPr lang="en-US" altLang="en-US" sz="1800" dirty="0">
                          <a:ln w="1905"/>
                          <a:solidFill>
                            <a:schemeClr val="bg1">
                              <a:lumMod val="75000"/>
                            </a:schemeClr>
                          </a:solidFill>
                          <a:effectLst>
                            <a:innerShdw blurRad="69850" dist="43180" dir="5400000">
                              <a:srgbClr val="000000">
                                <a:alpha val="65000"/>
                              </a:srgbClr>
                            </a:innerShdw>
                          </a:effectLst>
                          <a:cs typeface="Arial" charset="0"/>
                        </a:rPr>
                        <a:t>Nashville, Tennessee USA</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altLang="en-US" sz="1800" b="1" dirty="0">
                          <a:ln w="1905"/>
                          <a:solidFill>
                            <a:srgbClr val="0095B8"/>
                          </a:solidFill>
                          <a:effectLst>
                            <a:innerShdw blurRad="69850" dist="43180" dir="5400000">
                              <a:srgbClr val="000000">
                                <a:alpha val="65000"/>
                              </a:srgbClr>
                            </a:innerShdw>
                          </a:effectLst>
                          <a:cs typeface="Arial" charset="0"/>
                        </a:rPr>
                        <a:t>March 11-12,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620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HITEC Minneapolis</a:t>
                      </a:r>
                      <a:br>
                        <a:rPr lang="en-US" altLang="en-US" sz="1800" b="1" u="sng" dirty="0">
                          <a:ln w="1905"/>
                          <a:solidFill>
                            <a:srgbClr val="0095B8"/>
                          </a:solidFill>
                          <a:effectLst>
                            <a:innerShdw blurRad="69850" dist="43180" dir="5400000">
                              <a:srgbClr val="000000">
                                <a:alpha val="65000"/>
                              </a:srgbClr>
                            </a:innerShdw>
                          </a:effectLst>
                          <a:cs typeface="Arial" charset="0"/>
                        </a:rPr>
                      </a:br>
                      <a:r>
                        <a:rPr lang="en-US" altLang="en-US" sz="1800" dirty="0">
                          <a:ln w="1905"/>
                          <a:solidFill>
                            <a:schemeClr val="bg1">
                              <a:lumMod val="75000"/>
                            </a:schemeClr>
                          </a:solidFill>
                          <a:effectLst>
                            <a:innerShdw blurRad="69850" dist="43180" dir="5400000">
                              <a:srgbClr val="000000">
                                <a:alpha val="65000"/>
                              </a:srgbClr>
                            </a:innerShdw>
                          </a:effectLst>
                          <a:cs typeface="Arial" charset="0"/>
                        </a:rPr>
                        <a:t>Minneapolis Convention Center • Minneapolis, Minnesota USA</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altLang="en-US" sz="1800" b="1" dirty="0">
                          <a:ln w="1905"/>
                          <a:solidFill>
                            <a:srgbClr val="0095B8"/>
                          </a:solidFill>
                          <a:effectLst>
                            <a:innerShdw blurRad="69850" dist="43180" dir="5400000">
                              <a:srgbClr val="000000">
                                <a:alpha val="65000"/>
                              </a:srgbClr>
                            </a:innerShdw>
                          </a:effectLst>
                          <a:cs typeface="Arial" charset="0"/>
                        </a:rPr>
                        <a:t>June 17-20,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1337">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Club and Hotel Controllers Conference</a:t>
                      </a:r>
                      <a:br>
                        <a:rPr lang="en-US" altLang="en-US" sz="1800" b="1" u="sng" dirty="0">
                          <a:ln w="1905"/>
                          <a:solidFill>
                            <a:srgbClr val="0095B8"/>
                          </a:solidFill>
                          <a:effectLst>
                            <a:innerShdw blurRad="69850" dist="43180" dir="5400000">
                              <a:srgbClr val="000000">
                                <a:alpha val="65000"/>
                              </a:srgbClr>
                            </a:innerShdw>
                          </a:effectLst>
                          <a:cs typeface="Arial" charset="0"/>
                        </a:rPr>
                      </a:br>
                      <a:r>
                        <a:rPr lang="en-US" altLang="en-US" sz="1800" dirty="0">
                          <a:ln w="1905"/>
                          <a:solidFill>
                            <a:schemeClr val="bg1">
                              <a:lumMod val="75000"/>
                            </a:schemeClr>
                          </a:solidFill>
                          <a:effectLst>
                            <a:innerShdw blurRad="69850" dist="43180" dir="5400000">
                              <a:srgbClr val="000000">
                                <a:alpha val="65000"/>
                              </a:srgbClr>
                            </a:innerShdw>
                          </a:effectLst>
                          <a:cs typeface="Arial" charset="0"/>
                        </a:rPr>
                        <a:t>Minneapolis Convention Center • Minneapolis, Minnesota USA</a:t>
                      </a: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altLang="en-US" sz="1800" b="1" dirty="0">
                          <a:ln w="1905"/>
                          <a:solidFill>
                            <a:srgbClr val="0095B8"/>
                          </a:solidFill>
                          <a:effectLst>
                            <a:innerShdw blurRad="69850" dist="43180" dir="5400000">
                              <a:srgbClr val="000000">
                                <a:alpha val="65000"/>
                              </a:srgbClr>
                            </a:innerShdw>
                          </a:effectLst>
                          <a:cs typeface="Arial" charset="0"/>
                        </a:rPr>
                        <a:t>June 17-19,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Table 6">
            <a:extLst>
              <a:ext uri="{FF2B5EF4-FFF2-40B4-BE49-F238E27FC236}">
                <a16:creationId xmlns:a16="http://schemas.microsoft.com/office/drawing/2014/main" id="{F5EB23A8-E05C-44D1-910B-0C456048538A}"/>
              </a:ext>
            </a:extLst>
          </p:cNvPr>
          <p:cNvGraphicFramePr>
            <a:graphicFrameLocks noGrp="1"/>
          </p:cNvGraphicFramePr>
          <p:nvPr>
            <p:extLst>
              <p:ext uri="{D42A27DB-BD31-4B8C-83A1-F6EECF244321}">
                <p14:modId xmlns:p14="http://schemas.microsoft.com/office/powerpoint/2010/main" val="180764947"/>
              </p:ext>
            </p:extLst>
          </p:nvPr>
        </p:nvGraphicFramePr>
        <p:xfrm>
          <a:off x="457200" y="4281869"/>
          <a:ext cx="8305800" cy="2042731"/>
        </p:xfrm>
        <a:graphic>
          <a:graphicData uri="http://schemas.openxmlformats.org/drawingml/2006/table">
            <a:tbl>
              <a:tblPr firstRow="1" bandRow="1">
                <a:tableStyleId>{5FD0F851-EC5A-4D38-B0AD-8093EC10F338}</a:tableStyleId>
              </a:tblPr>
              <a:tblGrid>
                <a:gridCol w="6172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518731">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endParaRPr lang="en-US" altLang="en-US" sz="180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algn="r"/>
                      <a:endParaRPr lang="en-US" altLang="en-US" sz="1800" b="1" dirty="0">
                        <a:ln w="1905"/>
                        <a:solidFill>
                          <a:srgbClr val="0095B8"/>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620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Leadership Workshop</a:t>
                      </a:r>
                    </a:p>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dirty="0">
                          <a:ln w="1905"/>
                          <a:solidFill>
                            <a:schemeClr val="bg1">
                              <a:lumMod val="75000"/>
                            </a:schemeClr>
                          </a:solidFill>
                          <a:effectLst>
                            <a:innerShdw blurRad="69850" dist="43180" dir="5400000">
                              <a:srgbClr val="000000">
                                <a:alpha val="65000"/>
                              </a:srgbClr>
                            </a:innerShdw>
                          </a:effectLst>
                          <a:cs typeface="Arial" charset="0"/>
                        </a:rPr>
                        <a:t>Rosen Centre Hotel • Orlando,</a:t>
                      </a:r>
                      <a:r>
                        <a:rPr lang="en-US" altLang="en-US" sz="1800" baseline="0" dirty="0">
                          <a:ln w="1905"/>
                          <a:solidFill>
                            <a:schemeClr val="bg1">
                              <a:lumMod val="75000"/>
                            </a:schemeClr>
                          </a:solidFill>
                          <a:effectLst>
                            <a:innerShdw blurRad="69850" dist="43180" dir="5400000">
                              <a:srgbClr val="000000">
                                <a:alpha val="65000"/>
                              </a:srgbClr>
                            </a:innerShdw>
                          </a:effectLst>
                          <a:cs typeface="Arial" charset="0"/>
                        </a:rPr>
                        <a:t> Florida USA</a:t>
                      </a:r>
                      <a:endParaRPr lang="en-US" altLang="en-US" sz="180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altLang="en-US" sz="1800" b="1" dirty="0">
                          <a:ln w="1905"/>
                          <a:solidFill>
                            <a:srgbClr val="0095B8"/>
                          </a:solidFill>
                          <a:effectLst>
                            <a:innerShdw blurRad="69850" dist="43180" dir="5400000">
                              <a:srgbClr val="000000">
                                <a:alpha val="65000"/>
                              </a:srgbClr>
                            </a:innerShdw>
                          </a:effectLst>
                          <a:cs typeface="Arial" charset="0"/>
                        </a:rPr>
                        <a:t>October 22,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20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Annual Convention</a:t>
                      </a:r>
                      <a:br>
                        <a:rPr lang="en-US" altLang="en-US" sz="1800" b="1" u="sng" dirty="0">
                          <a:ln w="1905"/>
                          <a:solidFill>
                            <a:srgbClr val="0095B8"/>
                          </a:solidFill>
                          <a:effectLst>
                            <a:innerShdw blurRad="69850" dist="43180" dir="5400000">
                              <a:srgbClr val="000000">
                                <a:alpha val="65000"/>
                              </a:srgbClr>
                            </a:innerShdw>
                          </a:effectLst>
                          <a:cs typeface="Arial" charset="0"/>
                        </a:rPr>
                      </a:br>
                      <a:r>
                        <a:rPr lang="en-US" altLang="en-US" sz="1800" dirty="0">
                          <a:ln w="1905"/>
                          <a:solidFill>
                            <a:schemeClr val="bg1">
                              <a:lumMod val="75000"/>
                            </a:schemeClr>
                          </a:solidFill>
                          <a:effectLst>
                            <a:innerShdw blurRad="69850" dist="43180" dir="5400000">
                              <a:srgbClr val="000000">
                                <a:alpha val="65000"/>
                              </a:srgbClr>
                            </a:innerShdw>
                          </a:effectLst>
                          <a:cs typeface="Arial" charset="0"/>
                        </a:rPr>
                        <a:t>Rosen Centre Hotel • Orlando,</a:t>
                      </a:r>
                      <a:r>
                        <a:rPr lang="en-US" altLang="en-US" sz="1800" baseline="0" dirty="0">
                          <a:ln w="1905"/>
                          <a:solidFill>
                            <a:schemeClr val="bg1">
                              <a:lumMod val="75000"/>
                            </a:schemeClr>
                          </a:solidFill>
                          <a:effectLst>
                            <a:innerShdw blurRad="69850" dist="43180" dir="5400000">
                              <a:srgbClr val="000000">
                                <a:alpha val="65000"/>
                              </a:srgbClr>
                            </a:innerShdw>
                          </a:effectLst>
                          <a:cs typeface="Arial" charset="0"/>
                        </a:rPr>
                        <a:t> Florida USA</a:t>
                      </a:r>
                      <a:endParaRPr lang="en-US" altLang="en-US" sz="180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r"/>
                      <a:r>
                        <a:rPr lang="en-US" altLang="en-US" sz="1800" b="1" dirty="0">
                          <a:ln w="1905"/>
                          <a:solidFill>
                            <a:srgbClr val="0095B8"/>
                          </a:solidFill>
                          <a:effectLst>
                            <a:innerShdw blurRad="69850" dist="43180" dir="5400000">
                              <a:srgbClr val="000000">
                                <a:alpha val="65000"/>
                              </a:srgbClr>
                            </a:innerShdw>
                          </a:effectLst>
                          <a:cs typeface="Arial" charset="0"/>
                        </a:rPr>
                        <a:t>October 23-25, 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24880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13169709"/>
              </p:ext>
            </p:extLst>
          </p:nvPr>
        </p:nvGraphicFramePr>
        <p:xfrm>
          <a:off x="381000" y="1828800"/>
          <a:ext cx="8305800" cy="3048000"/>
        </p:xfrm>
        <a:graphic>
          <a:graphicData uri="http://schemas.openxmlformats.org/drawingml/2006/table">
            <a:tbl>
              <a:tblPr firstRow="1" bandRow="1">
                <a:tableStyleId>{5FD0F851-EC5A-4D38-B0AD-8093EC10F338}</a:tableStyleId>
              </a:tblPr>
              <a:tblGrid>
                <a:gridCol w="5867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9144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Mid-South Atlantic Regional Conference</a:t>
                      </a:r>
                      <a:br>
                        <a:rPr lang="en-US" altLang="en-US" sz="1800" b="0" dirty="0">
                          <a:ln w="1905"/>
                          <a:solidFill>
                            <a:schemeClr val="bg1">
                              <a:lumMod val="75000"/>
                            </a:schemeClr>
                          </a:solidFill>
                          <a:effectLst>
                            <a:innerShdw blurRad="69850" dist="43180" dir="5400000">
                              <a:srgbClr val="000000">
                                <a:alpha val="65000"/>
                              </a:srgbClr>
                            </a:innerShdw>
                          </a:effectLst>
                          <a:cs typeface="Arial" charset="0"/>
                        </a:rPr>
                      </a:br>
                      <a:r>
                        <a:rPr lang="en-US" altLang="en-US" sz="1800" kern="1200" dirty="0">
                          <a:ln w="1905"/>
                          <a:solidFill>
                            <a:schemeClr val="bg1">
                              <a:lumMod val="75000"/>
                            </a:schemeClr>
                          </a:solidFill>
                          <a:effectLst>
                            <a:innerShdw blurRad="69850" dist="43180" dir="5400000">
                              <a:srgbClr val="000000">
                                <a:alpha val="65000"/>
                              </a:srgbClr>
                            </a:innerShdw>
                          </a:effectLst>
                          <a:latin typeface="+mn-lt"/>
                          <a:ea typeface="+mn-ea"/>
                          <a:cs typeface="Arial" charset="0"/>
                        </a:rPr>
                        <a:t>Williamsburg Lodge •Williamsburg, Virginia USA</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1" dirty="0">
                          <a:ln w="1905"/>
                          <a:solidFill>
                            <a:srgbClr val="0095B8"/>
                          </a:solidFill>
                          <a:effectLst>
                            <a:innerShdw blurRad="69850" dist="43180" dir="5400000">
                              <a:srgbClr val="000000">
                                <a:alpha val="65000"/>
                              </a:srgbClr>
                            </a:innerShdw>
                          </a:effectLst>
                          <a:cs typeface="Arial" charset="0"/>
                        </a:rPr>
                        <a:t>February 14-16, 2019</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09600">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Mid-West Regional Conference</a:t>
                      </a:r>
                      <a:br>
                        <a:rPr lang="en-US" altLang="en-US" sz="1800" b="1" u="sng" dirty="0">
                          <a:ln w="1905"/>
                          <a:solidFill>
                            <a:srgbClr val="0095B8"/>
                          </a:solidFill>
                          <a:effectLst>
                            <a:innerShdw blurRad="69850" dist="43180" dir="5400000">
                              <a:srgbClr val="000000">
                                <a:alpha val="65000"/>
                              </a:srgbClr>
                            </a:innerShdw>
                          </a:effectLst>
                          <a:cs typeface="Arial" charset="0"/>
                        </a:rPr>
                      </a:br>
                      <a:endParaRPr lang="en-US" altLang="en-US" sz="1800" b="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1" baseline="0" dirty="0">
                          <a:ln w="1905"/>
                          <a:solidFill>
                            <a:srgbClr val="0095B8"/>
                          </a:solidFill>
                          <a:effectLst>
                            <a:innerShdw blurRad="69850" dist="43180" dir="5400000">
                              <a:srgbClr val="000000">
                                <a:alpha val="65000"/>
                              </a:srgbClr>
                            </a:innerShdw>
                          </a:effectLst>
                          <a:cs typeface="Arial" charset="0"/>
                        </a:rPr>
                        <a:t>2019</a:t>
                      </a: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3763">
                <a:tc>
                  <a:txBody>
                    <a:bodyPr/>
                    <a:lstStyle/>
                    <a:p>
                      <a:pPr marL="0" marR="0" lvl="0" indent="0" algn="l" defTabSz="914400" rtl="0" eaLnBrk="1" fontAlgn="auto" latinLnBrk="0" hangingPunct="1">
                        <a:lnSpc>
                          <a:spcPct val="120000"/>
                        </a:lnSpc>
                        <a:spcBef>
                          <a:spcPts val="0"/>
                        </a:spcBef>
                        <a:spcAft>
                          <a:spcPts val="0"/>
                        </a:spcAft>
                        <a:buClr>
                          <a:prstClr val="white"/>
                        </a:buClr>
                        <a:buSzPct val="70000"/>
                        <a:buFontTx/>
                        <a:buNone/>
                        <a:tabLst/>
                        <a:defRPr/>
                      </a:pPr>
                      <a:r>
                        <a:rPr lang="en-US" altLang="en-US" sz="1800" b="1" u="sng" dirty="0">
                          <a:ln w="1905"/>
                          <a:solidFill>
                            <a:srgbClr val="0095B8"/>
                          </a:solidFill>
                          <a:effectLst>
                            <a:innerShdw blurRad="69850" dist="43180" dir="5400000">
                              <a:srgbClr val="000000">
                                <a:alpha val="65000"/>
                              </a:srgbClr>
                            </a:innerShdw>
                          </a:effectLst>
                          <a:cs typeface="Arial" charset="0"/>
                        </a:rPr>
                        <a:t>HFTP Texas Regional Conference</a:t>
                      </a:r>
                      <a:br>
                        <a:rPr lang="en-US" altLang="en-US" sz="1800" b="1" u="sng" dirty="0">
                          <a:ln w="1905"/>
                          <a:solidFill>
                            <a:srgbClr val="0095B8"/>
                          </a:solidFill>
                          <a:effectLst>
                            <a:innerShdw blurRad="69850" dist="43180" dir="5400000">
                              <a:srgbClr val="000000">
                                <a:alpha val="65000"/>
                              </a:srgbClr>
                            </a:innerShdw>
                          </a:effectLst>
                          <a:cs typeface="Arial" charset="0"/>
                        </a:rPr>
                      </a:br>
                      <a:endParaRPr lang="en-US" altLang="en-US" sz="1800" dirty="0">
                        <a:ln w="1905"/>
                        <a:solidFill>
                          <a:schemeClr val="bg1">
                            <a:lumMod val="75000"/>
                          </a:schemeClr>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1" dirty="0">
                          <a:ln w="1905"/>
                          <a:solidFill>
                            <a:srgbClr val="0095B8"/>
                          </a:solidFill>
                          <a:effectLst>
                            <a:innerShdw blurRad="69850" dist="43180" dir="5400000">
                              <a:srgbClr val="000000">
                                <a:alpha val="65000"/>
                              </a:srgbClr>
                            </a:innerShdw>
                          </a:effectLst>
                          <a:cs typeface="Arial" charset="0"/>
                        </a:rPr>
                        <a:t>2019</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altLang="en-US" sz="1800" b="1" dirty="0">
                        <a:ln w="1905"/>
                        <a:solidFill>
                          <a:srgbClr val="0095B8"/>
                        </a:solidFill>
                        <a:effectLst>
                          <a:innerShdw blurRad="69850" dist="43180" dir="5400000">
                            <a:srgbClr val="000000">
                              <a:alpha val="65000"/>
                            </a:srgbClr>
                          </a:innerShdw>
                        </a:effectLst>
                        <a:cs typeface="Arial" charset="0"/>
                      </a:endParaRPr>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77926">
                <a:tc>
                  <a:txBody>
                    <a:bodyPr/>
                    <a:lstStyle/>
                    <a:p>
                      <a:pPr lvl="0" fontAlgn="auto">
                        <a:lnSpc>
                          <a:spcPct val="120000"/>
                        </a:lnSpc>
                        <a:spcAft>
                          <a:spcPts val="0"/>
                        </a:spcAft>
                        <a:buClr>
                          <a:prstClr val="white"/>
                        </a:buClr>
                        <a:buSzPct val="70000"/>
                        <a:buNone/>
                        <a:defRPr/>
                      </a:pPr>
                      <a:r>
                        <a:rPr lang="en-US" altLang="en-US" sz="1800" b="1" u="sng" dirty="0">
                          <a:ln w="1905"/>
                          <a:solidFill>
                            <a:srgbClr val="0095B8"/>
                          </a:solidFill>
                          <a:effectLst>
                            <a:innerShdw blurRad="69850" dist="43180" dir="5400000">
                              <a:srgbClr val="000000">
                                <a:alpha val="65000"/>
                              </a:srgbClr>
                            </a:innerShdw>
                          </a:effectLst>
                          <a:cs typeface="Arial" charset="0"/>
                        </a:rPr>
                        <a:t>HFTP Florida Regional Conference</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en-US" sz="1800" b="1" dirty="0">
                          <a:ln w="1905"/>
                          <a:solidFill>
                            <a:srgbClr val="0095B8"/>
                          </a:solidFill>
                          <a:effectLst>
                            <a:innerShdw blurRad="69850" dist="43180" dir="5400000">
                              <a:srgbClr val="000000">
                                <a:alpha val="65000"/>
                              </a:srgbClr>
                            </a:innerShdw>
                          </a:effectLst>
                          <a:cs typeface="Arial" charset="0"/>
                        </a:rPr>
                        <a:t>2019</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1D7AB22F-CE88-462C-A551-E13930AF68FE}"/>
              </a:ext>
            </a:extLst>
          </p:cNvPr>
          <p:cNvSpPr txBox="1"/>
          <p:nvPr/>
        </p:nvSpPr>
        <p:spPr>
          <a:xfrm>
            <a:off x="6324600" y="5791200"/>
            <a:ext cx="2590800" cy="902834"/>
          </a:xfrm>
          <a:prstGeom prst="rect">
            <a:avLst/>
          </a:prstGeom>
          <a:solidFill>
            <a:schemeClr val="bg1"/>
          </a:solidFill>
        </p:spPr>
        <p:txBody>
          <a:bodyPr wrap="square" rtlCol="0">
            <a:spAutoFit/>
          </a:bodyPr>
          <a:lstStyle/>
          <a:p>
            <a:endParaRPr lang="en-US" dirty="0"/>
          </a:p>
        </p:txBody>
      </p:sp>
      <p:sp>
        <p:nvSpPr>
          <p:cNvPr id="7" name="Title 1"/>
          <p:cNvSpPr txBox="1">
            <a:spLocks/>
          </p:cNvSpPr>
          <p:nvPr/>
        </p:nvSpPr>
        <p:spPr bwMode="auto">
          <a:xfrm>
            <a:off x="533400" y="1984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2019 Chapter Regional Events</a:t>
            </a:r>
            <a:endParaRPr lang="en-US" altLang="en-US" sz="2700" b="1" dirty="0">
              <a:ln w="1905"/>
              <a:solidFill>
                <a:srgbClr val="84C733"/>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13650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447800"/>
            <a:ext cx="8762999" cy="6248400"/>
          </a:xfrm>
        </p:spPr>
        <p:txBody>
          <a:bodyPr/>
          <a:lstStyle/>
          <a:p>
            <a:pPr marL="0" lvl="0" indent="0">
              <a:buNone/>
            </a:pPr>
            <a:r>
              <a:rPr lang="en-US" sz="1800" b="1" dirty="0">
                <a:ln w="1905"/>
                <a:solidFill>
                  <a:srgbClr val="0095B8"/>
                </a:solidFill>
                <a:effectLst>
                  <a:innerShdw blurRad="69850" dist="43180" dir="5400000">
                    <a:srgbClr val="000000">
                      <a:alpha val="65000"/>
                    </a:srgbClr>
                  </a:innerShdw>
                </a:effectLst>
              </a:rPr>
              <a:t>Recent webinars:</a:t>
            </a:r>
          </a:p>
          <a:p>
            <a:pPr marL="0" lvl="0" indent="0">
              <a:buNone/>
            </a:pPr>
            <a:endParaRPr lang="en-US" sz="1400" b="1" dirty="0">
              <a:ln w="1905"/>
              <a:solidFill>
                <a:srgbClr val="0095B8"/>
              </a:solidFill>
              <a:effectLst>
                <a:innerShdw blurRad="69850" dist="43180" dir="5400000">
                  <a:srgbClr val="000000">
                    <a:alpha val="65000"/>
                  </a:srgbClr>
                </a:innerShdw>
              </a:effectLst>
            </a:endParaRPr>
          </a:p>
          <a:p>
            <a:r>
              <a:rPr lang="en-US" sz="1400" b="1" dirty="0">
                <a:ln w="1905"/>
                <a:solidFill>
                  <a:srgbClr val="0095B8"/>
                </a:solidFill>
                <a:effectLst>
                  <a:innerShdw blurRad="69850" dist="43180" dir="5400000">
                    <a:srgbClr val="000000">
                      <a:alpha val="65000"/>
                    </a:srgbClr>
                  </a:innerShdw>
                </a:effectLst>
              </a:rPr>
              <a:t>Artificial Intelligence and Big Data for the Hospitality Industry</a:t>
            </a:r>
            <a:br>
              <a:rPr lang="en-US" sz="1400" b="1" dirty="0">
                <a:ln w="1905"/>
                <a:solidFill>
                  <a:srgbClr val="0095B8"/>
                </a:solidFill>
                <a:effectLst>
                  <a:innerShdw blurRad="69850" dist="43180" dir="5400000">
                    <a:srgbClr val="000000">
                      <a:alpha val="65000"/>
                    </a:srgbClr>
                  </a:innerShdw>
                </a:effectLst>
              </a:rPr>
            </a:br>
            <a:r>
              <a:rPr lang="en-US" sz="1400" i="1" dirty="0">
                <a:ln w="1905"/>
                <a:solidFill>
                  <a:srgbClr val="0095B8"/>
                </a:solidFill>
                <a:effectLst>
                  <a:innerShdw blurRad="69850" dist="43180" dir="5400000">
                    <a:srgbClr val="000000">
                      <a:alpha val="65000"/>
                    </a:srgbClr>
                  </a:innerShdw>
                </a:effectLst>
              </a:rPr>
              <a:t>Presented by Kanishka </a:t>
            </a:r>
            <a:r>
              <a:rPr lang="en-US" sz="1400" i="1" dirty="0" err="1">
                <a:ln w="1905"/>
                <a:solidFill>
                  <a:srgbClr val="0095B8"/>
                </a:solidFill>
                <a:effectLst>
                  <a:innerShdw blurRad="69850" dist="43180" dir="5400000">
                    <a:srgbClr val="000000">
                      <a:alpha val="65000"/>
                    </a:srgbClr>
                  </a:innerShdw>
                </a:effectLst>
              </a:rPr>
              <a:t>Agiwal</a:t>
            </a:r>
            <a:br>
              <a:rPr lang="en-US" sz="1400" i="1" dirty="0">
                <a:ln w="1905"/>
                <a:solidFill>
                  <a:srgbClr val="0095B8"/>
                </a:solidFill>
                <a:effectLst>
                  <a:innerShdw blurRad="69850" dist="43180" dir="5400000">
                    <a:srgbClr val="000000">
                      <a:alpha val="65000"/>
                    </a:srgbClr>
                  </a:innerShdw>
                </a:effectLst>
              </a:rPr>
            </a:br>
            <a:endParaRPr lang="en-US" sz="1400" i="1" dirty="0">
              <a:ln w="1905"/>
              <a:solidFill>
                <a:srgbClr val="0095B8"/>
              </a:solidFill>
              <a:effectLst>
                <a:innerShdw blurRad="69850" dist="43180" dir="5400000">
                  <a:srgbClr val="000000">
                    <a:alpha val="65000"/>
                  </a:srgbClr>
                </a:innerShdw>
              </a:effectLst>
            </a:endParaRPr>
          </a:p>
          <a:p>
            <a:r>
              <a:rPr lang="en-US" sz="1400" b="1" dirty="0">
                <a:ln w="1905"/>
                <a:solidFill>
                  <a:srgbClr val="0095B8"/>
                </a:solidFill>
                <a:effectLst>
                  <a:innerShdw blurRad="69850" dist="43180" dir="5400000">
                    <a:srgbClr val="000000">
                      <a:alpha val="65000"/>
                    </a:srgbClr>
                  </a:innerShdw>
                </a:effectLst>
              </a:rPr>
              <a:t>Mapping the Travel Journey of the Chinese Tourist</a:t>
            </a:r>
            <a:br>
              <a:rPr lang="en-US" sz="1400" dirty="0">
                <a:ln w="1905"/>
                <a:solidFill>
                  <a:srgbClr val="0095B8"/>
                </a:solidFill>
                <a:effectLst>
                  <a:innerShdw blurRad="69850" dist="43180" dir="5400000">
                    <a:srgbClr val="000000">
                      <a:alpha val="65000"/>
                    </a:srgbClr>
                  </a:innerShdw>
                </a:effectLst>
              </a:rPr>
            </a:br>
            <a:r>
              <a:rPr lang="en-US" sz="1400" i="1" dirty="0">
                <a:ln w="1905"/>
                <a:solidFill>
                  <a:srgbClr val="0095B8"/>
                </a:solidFill>
                <a:effectLst>
                  <a:innerShdw blurRad="69850" dist="43180" dir="5400000">
                    <a:srgbClr val="000000">
                      <a:alpha val="65000"/>
                    </a:srgbClr>
                  </a:innerShdw>
                </a:effectLst>
              </a:rPr>
              <a:t>Presented by Charlene </a:t>
            </a:r>
            <a:r>
              <a:rPr lang="en-US" sz="1400" i="1" dirty="0" err="1">
                <a:ln w="1905"/>
                <a:solidFill>
                  <a:srgbClr val="0095B8"/>
                </a:solidFill>
                <a:effectLst>
                  <a:innerShdw blurRad="69850" dist="43180" dir="5400000">
                    <a:srgbClr val="000000">
                      <a:alpha val="65000"/>
                    </a:srgbClr>
                  </a:innerShdw>
                </a:effectLst>
              </a:rPr>
              <a:t>Ree</a:t>
            </a:r>
            <a:endParaRPr lang="en-US" sz="1400" i="1" dirty="0">
              <a:ln w="1905"/>
              <a:solidFill>
                <a:srgbClr val="0095B8"/>
              </a:solidFill>
              <a:effectLst>
                <a:innerShdw blurRad="69850" dist="43180" dir="5400000">
                  <a:srgbClr val="000000">
                    <a:alpha val="65000"/>
                  </a:srgbClr>
                </a:innerShdw>
              </a:effectLst>
            </a:endParaRPr>
          </a:p>
          <a:p>
            <a:endParaRPr lang="en-US" sz="1400" i="1" dirty="0">
              <a:ln w="1905"/>
              <a:solidFill>
                <a:srgbClr val="0095B8"/>
              </a:solidFill>
              <a:effectLst>
                <a:innerShdw blurRad="69850" dist="43180" dir="5400000">
                  <a:srgbClr val="000000">
                    <a:alpha val="65000"/>
                  </a:srgbClr>
                </a:innerShdw>
              </a:effectLst>
            </a:endParaRPr>
          </a:p>
          <a:p>
            <a:r>
              <a:rPr lang="en-US" sz="1400" b="1" dirty="0">
                <a:ln w="1905"/>
                <a:solidFill>
                  <a:srgbClr val="0095B8"/>
                </a:solidFill>
                <a:effectLst>
                  <a:innerShdw blurRad="69850" dist="43180" dir="5400000">
                    <a:srgbClr val="000000">
                      <a:alpha val="65000"/>
                    </a:srgbClr>
                  </a:innerShdw>
                </a:effectLst>
              </a:rPr>
              <a:t>Eight Steps to Becoming a Trusted Advisor to Your Customers</a:t>
            </a:r>
            <a:br>
              <a:rPr lang="en-US" sz="1400" dirty="0">
                <a:ln w="1905"/>
                <a:solidFill>
                  <a:srgbClr val="0095B8"/>
                </a:solidFill>
                <a:effectLst>
                  <a:innerShdw blurRad="69850" dist="43180" dir="5400000">
                    <a:srgbClr val="000000">
                      <a:alpha val="65000"/>
                    </a:srgbClr>
                  </a:innerShdw>
                </a:effectLst>
              </a:rPr>
            </a:br>
            <a:r>
              <a:rPr lang="en-US" sz="1400" i="1" dirty="0">
                <a:ln w="1905"/>
                <a:solidFill>
                  <a:srgbClr val="0095B8"/>
                </a:solidFill>
                <a:effectLst>
                  <a:innerShdw blurRad="69850" dist="43180" dir="5400000">
                    <a:srgbClr val="000000">
                      <a:alpha val="65000"/>
                    </a:srgbClr>
                  </a:innerShdw>
                </a:effectLst>
              </a:rPr>
              <a:t>Presented by Natalie Doyle Oldfield</a:t>
            </a:r>
          </a:p>
          <a:p>
            <a:endParaRPr lang="en-US" sz="1400" i="1" cap="all" dirty="0">
              <a:solidFill>
                <a:schemeClr val="accent6">
                  <a:lumMod val="75000"/>
                </a:schemeClr>
              </a:solidFill>
            </a:endParaRPr>
          </a:p>
          <a:p>
            <a:pPr marL="457200" lvl="1" indent="0" algn="ctr" fontAlgn="auto">
              <a:spcAft>
                <a:spcPts val="0"/>
              </a:spcAft>
              <a:buNone/>
              <a:defRPr/>
            </a:pPr>
            <a:r>
              <a:rPr lang="en-US" sz="2000" b="1" dirty="0">
                <a:ln w="1905"/>
                <a:solidFill>
                  <a:srgbClr val="0095B8"/>
                </a:solidFill>
                <a:effectLst>
                  <a:innerShdw blurRad="69850" dist="43180" dir="5400000">
                    <a:srgbClr val="000000">
                      <a:alpha val="65000"/>
                    </a:srgbClr>
                  </a:innerShdw>
                </a:effectLst>
              </a:rPr>
              <a:t>Visit the HFTP website’s “Webinars” page to learn more and register.</a:t>
            </a:r>
          </a:p>
          <a:p>
            <a:pPr marL="0" indent="0" algn="ctr" fontAlgn="auto">
              <a:spcAft>
                <a:spcPts val="0"/>
              </a:spcAft>
              <a:buNone/>
              <a:defRPr/>
            </a:pPr>
            <a:br>
              <a:rPr lang="en-US" sz="2000" b="1" u="sng" dirty="0">
                <a:ln w="1905"/>
                <a:solidFill>
                  <a:srgbClr val="0095B8"/>
                </a:solidFill>
                <a:effectLst>
                  <a:innerShdw blurRad="69850" dist="43180" dir="5400000">
                    <a:srgbClr val="000000">
                      <a:alpha val="65000"/>
                    </a:srgbClr>
                  </a:innerShdw>
                </a:effectLst>
              </a:rPr>
            </a:br>
            <a:r>
              <a:rPr lang="en-US" sz="2000" b="1" u="sng" dirty="0">
                <a:ln w="1905"/>
                <a:solidFill>
                  <a:srgbClr val="0095B8"/>
                </a:solidFill>
                <a:effectLst>
                  <a:innerShdw blurRad="69850" dist="43180" dir="5400000">
                    <a:srgbClr val="000000">
                      <a:alpha val="65000"/>
                    </a:srgbClr>
                  </a:innerShdw>
                </a:effectLst>
              </a:rPr>
              <a:t>HFTP Webinars and archived recordings are free to members!</a:t>
            </a:r>
            <a:endParaRPr lang="en-US" sz="3600" dirty="0"/>
          </a:p>
        </p:txBody>
      </p:sp>
      <p:sp>
        <p:nvSpPr>
          <p:cNvPr id="5" name="Title 1"/>
          <p:cNvSpPr>
            <a:spLocks noGrp="1"/>
          </p:cNvSpPr>
          <p:nvPr>
            <p:ph type="title"/>
          </p:nvPr>
        </p:nvSpPr>
        <p:spPr>
          <a:xfrm>
            <a:off x="381000" y="21771"/>
            <a:ext cx="8229600" cy="1143000"/>
          </a:xfrm>
        </p:spPr>
        <p:txBody>
          <a:bodyPr rtlCol="0">
            <a:norm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ProLinks Webinars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220" name="Picture 4" descr="https://www.hftp.org/i/SITE_140522_15240301_R71DX/content/CMS_140922_14592312_HD25B/384739A4-0F70-4608-9BC065D96B5AD054.JPG">
            <a:extLst>
              <a:ext uri="{FF2B5EF4-FFF2-40B4-BE49-F238E27FC236}">
                <a16:creationId xmlns:a16="http://schemas.microsoft.com/office/drawing/2014/main" id="{4C3564E1-E12D-4C03-A552-ED886ECC48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5" r="10607" b="8472"/>
          <a:stretch/>
        </p:blipFill>
        <p:spPr bwMode="auto">
          <a:xfrm>
            <a:off x="5372304" y="1203278"/>
            <a:ext cx="3466895" cy="153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0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rtlCol="0">
            <a:noAutofit/>
          </a:bodyPr>
          <a:lstStyle/>
          <a:p>
            <a:pPr fontAlgn="auto">
              <a:spcAft>
                <a:spcPts val="0"/>
              </a:spcAft>
              <a:defRPr/>
            </a:pPr>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Purpose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ontent Placeholder 2"/>
          <p:cNvSpPr>
            <a:spLocks noGrp="1"/>
          </p:cNvSpPr>
          <p:nvPr>
            <p:ph sz="half" idx="1"/>
          </p:nvPr>
        </p:nvSpPr>
        <p:spPr>
          <a:xfrm>
            <a:off x="0" y="1676400"/>
            <a:ext cx="9144000" cy="3657600"/>
          </a:xfrm>
        </p:spPr>
        <p:txBody>
          <a:bodyPr rtlCol="0" anchor="ctr">
            <a:noAutofit/>
          </a:bodyPr>
          <a:lstStyle/>
          <a:p>
            <a:pPr marL="0" indent="0" algn="ctr" fontAlgn="auto">
              <a:spcAft>
                <a:spcPts val="0"/>
              </a:spcAft>
              <a:buFontTx/>
              <a:buNone/>
              <a:defRPr/>
            </a:pPr>
            <a:r>
              <a:rPr lang="en-US" altLang="en-US" sz="4000" b="1" dirty="0">
                <a:ln w="1905"/>
                <a:solidFill>
                  <a:srgbClr val="0095B8"/>
                </a:solidFill>
                <a:effectLst>
                  <a:innerShdw blurRad="69850" dist="43180" dir="5400000">
                    <a:srgbClr val="000000">
                      <a:alpha val="65000"/>
                    </a:srgbClr>
                  </a:innerShdw>
                </a:effectLst>
              </a:rPr>
              <a:t>	To lead and advance the hospitality profession by providing a forum for continuous learning and knowledge sharing.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144000" cy="1595534"/>
          </a:xfrm>
          <a:prstGeom prst="rect">
            <a:avLst/>
          </a:prstGeom>
        </p:spPr>
      </p:pic>
    </p:spTree>
    <p:extLst>
      <p:ext uri="{BB962C8B-B14F-4D97-AF65-F5344CB8AC3E}">
        <p14:creationId xmlns:p14="http://schemas.microsoft.com/office/powerpoint/2010/main" val="3716319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D55603-17A6-472D-9DF5-3A78620DF104}"/>
              </a:ext>
            </a:extLst>
          </p:cNvPr>
          <p:cNvSpPr txBox="1"/>
          <p:nvPr/>
        </p:nvSpPr>
        <p:spPr>
          <a:xfrm>
            <a:off x="6324600" y="5689371"/>
            <a:ext cx="2590800" cy="1092429"/>
          </a:xfrm>
          <a:prstGeom prst="rect">
            <a:avLst/>
          </a:prstGeom>
          <a:solidFill>
            <a:schemeClr val="bg1"/>
          </a:solidFill>
        </p:spPr>
        <p:txBody>
          <a:bodyPr wrap="square" rtlCol="0">
            <a:spAutoFit/>
          </a:bodyPr>
          <a:lstStyle/>
          <a:p>
            <a:endParaRPr lang="en-US" dirty="0"/>
          </a:p>
        </p:txBody>
      </p:sp>
      <p:graphicFrame>
        <p:nvGraphicFramePr>
          <p:cNvPr id="20" name="Diagram 19"/>
          <p:cNvGraphicFramePr/>
          <p:nvPr>
            <p:extLst>
              <p:ext uri="{D42A27DB-BD31-4B8C-83A1-F6EECF244321}">
                <p14:modId xmlns:p14="http://schemas.microsoft.com/office/powerpoint/2010/main" val="1381381376"/>
              </p:ext>
            </p:extLst>
          </p:nvPr>
        </p:nvGraphicFramePr>
        <p:xfrm>
          <a:off x="152400" y="1219200"/>
          <a:ext cx="4343400" cy="4912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p:cNvGraphicFramePr/>
          <p:nvPr>
            <p:extLst>
              <p:ext uri="{D42A27DB-BD31-4B8C-83A1-F6EECF244321}">
                <p14:modId xmlns:p14="http://schemas.microsoft.com/office/powerpoint/2010/main" val="4124689273"/>
              </p:ext>
            </p:extLst>
          </p:nvPr>
        </p:nvGraphicFramePr>
        <p:xfrm>
          <a:off x="3962400" y="1219200"/>
          <a:ext cx="4572000" cy="4911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Rectangle 11"/>
          <p:cNvSpPr>
            <a:spLocks noChangeArrowheads="1"/>
          </p:cNvSpPr>
          <p:nvPr/>
        </p:nvSpPr>
        <p:spPr bwMode="auto">
          <a:xfrm>
            <a:off x="914400" y="76200"/>
            <a:ext cx="7425318"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bg1"/>
                </a:solidFill>
                <a:latin typeface="Helvetica" pitchFamily="34" charset="0"/>
              </a:defRPr>
            </a:lvl1pPr>
            <a:lvl2pPr marL="742950" indent="-285750" eaLnBrk="0" hangingPunct="0">
              <a:spcBef>
                <a:spcPct val="20000"/>
              </a:spcBef>
              <a:buChar char="–"/>
              <a:defRPr sz="2400">
                <a:solidFill>
                  <a:schemeClr val="bg1"/>
                </a:solidFill>
                <a:latin typeface="Helvetica" pitchFamily="34" charset="0"/>
              </a:defRPr>
            </a:lvl2pPr>
            <a:lvl3pPr marL="1143000" indent="-228600" eaLnBrk="0" hangingPunct="0">
              <a:spcBef>
                <a:spcPct val="20000"/>
              </a:spcBef>
              <a:buChar char="•"/>
              <a:defRPr sz="2000">
                <a:solidFill>
                  <a:schemeClr val="bg1"/>
                </a:solidFill>
                <a:latin typeface="Helvetica" pitchFamily="34" charset="0"/>
              </a:defRPr>
            </a:lvl3pPr>
            <a:lvl4pPr marL="1600200" indent="-228600" eaLnBrk="0" hangingPunct="0">
              <a:spcBef>
                <a:spcPct val="20000"/>
              </a:spcBef>
              <a:buChar char="–"/>
              <a:defRPr>
                <a:solidFill>
                  <a:schemeClr val="bg1"/>
                </a:solidFill>
                <a:latin typeface="Helvetica" pitchFamily="34" charset="0"/>
              </a:defRPr>
            </a:lvl4pPr>
            <a:lvl5pPr marL="2057400" indent="-228600" eaLnBrk="0" hangingPunct="0">
              <a:spcBef>
                <a:spcPct val="20000"/>
              </a:spcBef>
              <a:buChar char="»"/>
              <a:defRPr sz="1600">
                <a:solidFill>
                  <a:schemeClr val="bg1"/>
                </a:solidFill>
                <a:latin typeface="Helvetica" pitchFamily="34" charset="0"/>
              </a:defRPr>
            </a:lvl5pPr>
            <a:lvl6pPr marL="2514600" indent="-228600" eaLnBrk="0" fontAlgn="base" hangingPunct="0">
              <a:spcBef>
                <a:spcPct val="20000"/>
              </a:spcBef>
              <a:spcAft>
                <a:spcPct val="0"/>
              </a:spcAft>
              <a:buChar char="»"/>
              <a:defRPr sz="1600">
                <a:solidFill>
                  <a:schemeClr val="bg1"/>
                </a:solidFill>
                <a:latin typeface="Helvetica" pitchFamily="34" charset="0"/>
              </a:defRPr>
            </a:lvl6pPr>
            <a:lvl7pPr marL="2971800" indent="-228600" eaLnBrk="0" fontAlgn="base" hangingPunct="0">
              <a:spcBef>
                <a:spcPct val="20000"/>
              </a:spcBef>
              <a:spcAft>
                <a:spcPct val="0"/>
              </a:spcAft>
              <a:buChar char="»"/>
              <a:defRPr sz="1600">
                <a:solidFill>
                  <a:schemeClr val="bg1"/>
                </a:solidFill>
                <a:latin typeface="Helvetica" pitchFamily="34" charset="0"/>
              </a:defRPr>
            </a:lvl7pPr>
            <a:lvl8pPr marL="3429000" indent="-228600" eaLnBrk="0" fontAlgn="base" hangingPunct="0">
              <a:spcBef>
                <a:spcPct val="20000"/>
              </a:spcBef>
              <a:spcAft>
                <a:spcPct val="0"/>
              </a:spcAft>
              <a:buChar char="»"/>
              <a:defRPr sz="1600">
                <a:solidFill>
                  <a:schemeClr val="bg1"/>
                </a:solidFill>
                <a:latin typeface="Helvetica" pitchFamily="34" charset="0"/>
              </a:defRPr>
            </a:lvl8pPr>
            <a:lvl9pPr marL="3886200" indent="-228600" eaLnBrk="0" fontAlgn="base" hangingPunct="0">
              <a:spcBef>
                <a:spcPct val="20000"/>
              </a:spcBef>
              <a:spcAft>
                <a:spcPct val="0"/>
              </a:spcAft>
              <a:buChar char="»"/>
              <a:defRPr sz="1600">
                <a:solidFill>
                  <a:schemeClr val="bg1"/>
                </a:solidFill>
                <a:latin typeface="Helvetica" pitchFamily="34" charset="0"/>
              </a:defRPr>
            </a:lvl9pPr>
          </a:lstStyle>
          <a:p>
            <a:pPr algn="ctr" eaLnBrk="1" fontAlgn="auto" hangingPunct="1">
              <a:spcBef>
                <a:spcPct val="0"/>
              </a:spcBef>
              <a:spcAft>
                <a:spcPts val="0"/>
              </a:spcAft>
              <a:buFontTx/>
              <a:buNone/>
              <a:defRPr/>
            </a:pP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Follow HFTP on Social Media</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656AE-58AB-4732-9A64-C93069D6B76B}"/>
              </a:ext>
            </a:extLst>
          </p:cNvPr>
          <p:cNvPicPr>
            <a:picLocks noChangeAspect="1"/>
          </p:cNvPicPr>
          <p:nvPr/>
        </p:nvPicPr>
        <p:blipFill rotWithShape="1">
          <a:blip r:embed="rId2"/>
          <a:srcRect l="5564" t="2252" r="5135" b="64842"/>
          <a:stretch/>
        </p:blipFill>
        <p:spPr>
          <a:xfrm>
            <a:off x="1295400" y="191811"/>
            <a:ext cx="6400800" cy="2071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a:spLocks noGrp="1"/>
          </p:cNvSpPr>
          <p:nvPr>
            <p:ph idx="1"/>
          </p:nvPr>
        </p:nvSpPr>
        <p:spPr>
          <a:xfrm>
            <a:off x="0" y="2590800"/>
            <a:ext cx="9144000" cy="2734004"/>
          </a:xfrm>
        </p:spPr>
        <p:txBody>
          <a:bodyPr>
            <a:normAutofit/>
          </a:bodyPr>
          <a:lstStyle/>
          <a:p>
            <a:pPr marL="0" indent="0" algn="ctr">
              <a:buNone/>
            </a:pPr>
            <a:r>
              <a:rPr lang="en-US" b="1" dirty="0"/>
              <a:t>Read </a:t>
            </a:r>
            <a:r>
              <a:rPr lang="en-US" b="1" dirty="0">
                <a:solidFill>
                  <a:srgbClr val="0095B8"/>
                </a:solidFill>
                <a:effectLst>
                  <a:outerShdw blurRad="38100" dist="38100" dir="2700000" algn="tl">
                    <a:srgbClr val="000000">
                      <a:alpha val="43137"/>
                    </a:srgbClr>
                  </a:outerShdw>
                </a:effectLst>
              </a:rPr>
              <a:t>HFTP Connect</a:t>
            </a:r>
            <a:r>
              <a:rPr lang="en-US" b="1" dirty="0"/>
              <a:t>, the official HFTP blog, at</a:t>
            </a:r>
          </a:p>
          <a:p>
            <a:pPr marL="0" indent="0" algn="ctr">
              <a:buNone/>
            </a:pPr>
            <a:r>
              <a:rPr lang="en-US" b="1" dirty="0">
                <a:solidFill>
                  <a:srgbClr val="0095B8"/>
                </a:solidFill>
                <a:hlinkClick r:id="rId3" action="ppaction://hlinkfile"/>
              </a:rPr>
              <a:t>blog.hftp.org</a:t>
            </a:r>
            <a:r>
              <a:rPr lang="en-US" sz="2000" b="1" dirty="0">
                <a:solidFill>
                  <a:srgbClr val="0095B8"/>
                </a:solidFill>
              </a:rPr>
              <a:t> </a:t>
            </a:r>
            <a:endParaRPr lang="en-US" b="1" dirty="0">
              <a:solidFill>
                <a:srgbClr val="0095B8"/>
              </a:solidFill>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470" t="21481" r="10416" b="15949"/>
          <a:stretch/>
        </p:blipFill>
        <p:spPr bwMode="auto">
          <a:xfrm>
            <a:off x="762000" y="3657600"/>
            <a:ext cx="6551762"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2638425"/>
            <a:ext cx="9124950" cy="1581150"/>
          </a:xfrm>
          <a:prstGeom prst="rect">
            <a:avLst/>
          </a:prstGeom>
        </p:spPr>
      </p:pic>
    </p:spTree>
    <p:extLst>
      <p:ext uri="{BB962C8B-B14F-4D97-AF65-F5344CB8AC3E}">
        <p14:creationId xmlns:p14="http://schemas.microsoft.com/office/powerpoint/2010/main" val="2055794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10600" cy="857250"/>
          </a:xfrm>
        </p:spPr>
        <p:txBody>
          <a:bodyPr/>
          <a:lstStyle/>
          <a:p>
            <a:r>
              <a:rPr lang="en-US"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HFTP International Office Locations</a:t>
            </a:r>
            <a:endParaRPr lang="en-US" dirty="0"/>
          </a:p>
        </p:txBody>
      </p:sp>
      <p:sp>
        <p:nvSpPr>
          <p:cNvPr id="5" name="Rectangle 4"/>
          <p:cNvSpPr/>
          <p:nvPr/>
        </p:nvSpPr>
        <p:spPr>
          <a:xfrm>
            <a:off x="533400" y="1447800"/>
            <a:ext cx="3733800" cy="4031873"/>
          </a:xfrm>
          <a:prstGeom prst="rect">
            <a:avLst/>
          </a:prstGeom>
        </p:spPr>
        <p:txBody>
          <a:bodyPr wrap="square">
            <a:spAutoFit/>
          </a:bodyPr>
          <a:lstStyle/>
          <a:p>
            <a:pPr fontAlgn="auto">
              <a:spcBef>
                <a:spcPts val="0"/>
              </a:spcBef>
              <a:spcAft>
                <a:spcPts val="0"/>
              </a:spcAft>
              <a:defRPr/>
            </a:pPr>
            <a:r>
              <a:rPr lang="en-US" sz="1600" b="1" dirty="0">
                <a:ln w="1905"/>
                <a:solidFill>
                  <a:srgbClr val="84C733"/>
                </a:solidFill>
                <a:effectLst>
                  <a:innerShdw blurRad="69850" dist="43180" dir="5400000">
                    <a:srgbClr val="000000">
                      <a:alpha val="65000"/>
                    </a:srgbClr>
                  </a:innerShdw>
                </a:effectLst>
                <a:cs typeface="+mn-cs"/>
              </a:rPr>
              <a:t>HFTP GLOBAL HEADQUARTERS</a:t>
            </a:r>
          </a:p>
          <a:p>
            <a:pPr fontAlgn="auto">
              <a:spcBef>
                <a:spcPts val="0"/>
              </a:spcBef>
              <a:spcAft>
                <a:spcPts val="0"/>
              </a:spcAft>
              <a:defRPr/>
            </a:pPr>
            <a:r>
              <a:rPr lang="en-US" sz="1600" b="1" dirty="0">
                <a:ln w="1905"/>
                <a:solidFill>
                  <a:srgbClr val="0095B8"/>
                </a:solidFill>
                <a:effectLst>
                  <a:innerShdw blurRad="69850" dist="43180" dir="5400000">
                    <a:srgbClr val="000000">
                      <a:alpha val="65000"/>
                    </a:srgbClr>
                  </a:innerShdw>
                </a:effectLst>
              </a:rPr>
              <a:t>11709 Boulder Lane, Suite 110</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Austin, Texas 78726 USA</a:t>
            </a:r>
          </a:p>
          <a:p>
            <a:pPr marL="0" indent="0" fontAlgn="auto">
              <a:spcBef>
                <a:spcPts val="0"/>
              </a:spcBef>
              <a:spcAft>
                <a:spcPts val="0"/>
              </a:spcAft>
              <a:buFont typeface="Arial" panose="020B0604020202020204" pitchFamily="34" charset="0"/>
              <a:buNone/>
              <a:defRPr/>
            </a:pPr>
            <a:r>
              <a:rPr lang="en-US" sz="1600" b="1" u="sng" dirty="0">
                <a:ln w="1905"/>
                <a:solidFill>
                  <a:srgbClr val="0095B8"/>
                </a:solidFill>
                <a:effectLst>
                  <a:innerShdw blurRad="69850" dist="43180" dir="5400000">
                    <a:srgbClr val="000000">
                      <a:alpha val="65000"/>
                    </a:srgbClr>
                  </a:innerShdw>
                </a:effectLst>
              </a:rPr>
              <a:t>Hours of Operation: </a:t>
            </a:r>
          </a:p>
          <a:p>
            <a:pPr marL="0" indent="0" fontAlgn="auto">
              <a:spcBef>
                <a:spcPts val="0"/>
              </a:spcBef>
              <a:spcAft>
                <a:spcPts val="0"/>
              </a:spcAft>
              <a:buFont typeface="Arial" panose="020B0604020202020204" pitchFamily="34" charset="0"/>
              <a:buNone/>
              <a:defRPr/>
            </a:pPr>
            <a:r>
              <a:rPr lang="en-US" sz="1600" b="1" dirty="0">
                <a:ln w="1905"/>
                <a:solidFill>
                  <a:srgbClr val="0095B8"/>
                </a:solidFill>
                <a:effectLst>
                  <a:innerShdw blurRad="69850" dist="43180" dir="5400000">
                    <a:srgbClr val="000000">
                      <a:alpha val="65000"/>
                    </a:srgbClr>
                  </a:innerShdw>
                </a:effectLst>
              </a:rPr>
              <a:t>Monday–Friday 5:30 a.m. – 6:30 p.m. CST</a:t>
            </a:r>
          </a:p>
          <a:p>
            <a:pPr marL="0" indent="0" fontAlgn="auto">
              <a:spcBef>
                <a:spcPts val="0"/>
              </a:spcBef>
              <a:spcAft>
                <a:spcPts val="0"/>
              </a:spcAft>
              <a:buFont typeface="Arial" panose="020B0604020202020204" pitchFamily="34" charset="0"/>
              <a:buNone/>
              <a:defRPr/>
            </a:pPr>
            <a:r>
              <a:rPr lang="en-US" sz="1600" b="1" dirty="0">
                <a:ln w="1905"/>
                <a:solidFill>
                  <a:srgbClr val="0095B8"/>
                </a:solidFill>
                <a:effectLst>
                  <a:innerShdw blurRad="69850" dist="43180" dir="5400000">
                    <a:srgbClr val="000000">
                      <a:alpha val="65000"/>
                    </a:srgbClr>
                  </a:innerShdw>
                </a:effectLst>
              </a:rPr>
              <a:t>Toll Free: (800) 646-HFTP (4387) US</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Ph:  +1 (512) 249-5333</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Fax: +1 (512) 249-1533</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Skype: </a:t>
            </a:r>
            <a:r>
              <a:rPr lang="en-US" sz="1600" b="1" dirty="0" err="1">
                <a:ln w="1905"/>
                <a:solidFill>
                  <a:srgbClr val="0095B8"/>
                </a:solidFill>
                <a:effectLst>
                  <a:innerShdw blurRad="69850" dist="43180" dir="5400000">
                    <a:srgbClr val="000000">
                      <a:alpha val="65000"/>
                    </a:srgbClr>
                  </a:innerShdw>
                </a:effectLst>
              </a:rPr>
              <a:t>HFTP.Global</a:t>
            </a:r>
            <a:endParaRPr lang="en-US" sz="1600" b="1" dirty="0">
              <a:ln w="1905"/>
              <a:solidFill>
                <a:srgbClr val="0095B8"/>
              </a:solidFill>
              <a:effectLst>
                <a:innerShdw blurRad="69850" dist="43180" dir="5400000">
                  <a:srgbClr val="000000">
                    <a:alpha val="65000"/>
                  </a:srgbClr>
                </a:innerShdw>
              </a:effectLst>
            </a:endParaRPr>
          </a:p>
          <a:p>
            <a:pPr>
              <a:spcBef>
                <a:spcPts val="0"/>
              </a:spcBef>
              <a:spcAft>
                <a:spcPts val="0"/>
              </a:spcAft>
              <a:tabLst>
                <a:tab pos="169069" algn="l"/>
              </a:tabLst>
              <a:defRPr/>
            </a:pPr>
            <a:endParaRPr lang="en-US" altLang="en-US" sz="1600" dirty="0">
              <a:ln w="1905"/>
              <a:effectLst>
                <a:innerShdw blurRad="69850" dist="43180" dir="5400000">
                  <a:srgbClr val="000000">
                    <a:alpha val="65000"/>
                  </a:srgbClr>
                </a:innerShdw>
              </a:effectLst>
            </a:endParaRPr>
          </a:p>
          <a:p>
            <a:pPr>
              <a:spcBef>
                <a:spcPts val="0"/>
              </a:spcBef>
              <a:spcAft>
                <a:spcPts val="0"/>
              </a:spcAft>
            </a:pPr>
            <a:r>
              <a:rPr lang="en-US" sz="1600" b="1" dirty="0">
                <a:ln w="1905"/>
                <a:solidFill>
                  <a:srgbClr val="84C733"/>
                </a:solidFill>
                <a:effectLst>
                  <a:innerShdw blurRad="69850" dist="43180" dir="5400000">
                    <a:srgbClr val="000000">
                      <a:alpha val="65000"/>
                    </a:srgbClr>
                  </a:innerShdw>
                </a:effectLst>
                <a:cs typeface="+mn-cs"/>
              </a:rPr>
              <a:t>HFTP EUROPE OFFICES</a:t>
            </a:r>
          </a:p>
          <a:p>
            <a:pPr marL="0" indent="0">
              <a:spcBef>
                <a:spcPts val="0"/>
              </a:spcBef>
              <a:spcAft>
                <a:spcPts val="0"/>
              </a:spcAft>
              <a:buFont typeface="Arial" panose="020B0604020202020204" pitchFamily="34" charset="0"/>
              <a:buNone/>
              <a:defRPr/>
            </a:pPr>
            <a:r>
              <a:rPr lang="en-US" sz="1600" b="1" dirty="0" err="1">
                <a:ln w="1905"/>
                <a:solidFill>
                  <a:srgbClr val="0095B8"/>
                </a:solidFill>
                <a:effectLst>
                  <a:innerShdw blurRad="69850" dist="43180" dir="5400000">
                    <a:srgbClr val="000000">
                      <a:alpha val="65000"/>
                    </a:srgbClr>
                  </a:innerShdw>
                </a:effectLst>
              </a:rPr>
              <a:t>Boschcour</a:t>
            </a:r>
            <a:r>
              <a:rPr lang="en-US" sz="1600" b="1" dirty="0">
                <a:ln w="1905"/>
                <a:solidFill>
                  <a:srgbClr val="0095B8"/>
                </a:solidFill>
                <a:effectLst>
                  <a:innerShdw blurRad="69850" dist="43180" dir="5400000">
                    <a:srgbClr val="000000">
                      <a:alpha val="65000"/>
                    </a:srgbClr>
                  </a:innerShdw>
                </a:effectLst>
              </a:rPr>
              <a:t> 54</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6221JR Maastricht</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The Netherlands</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Ph: 0808 234 6808 (UK Only)</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Ph: +44 808 234 6808</a:t>
            </a:r>
            <a:endParaRPr lang="en-US" altLang="en-US" sz="1600" dirty="0">
              <a:ln w="1905"/>
              <a:effectLst>
                <a:innerShdw blurRad="69850" dist="43180" dir="5400000">
                  <a:srgbClr val="000000">
                    <a:alpha val="65000"/>
                  </a:srgbClr>
                </a:innerShdw>
              </a:effectLst>
            </a:endParaRPr>
          </a:p>
        </p:txBody>
      </p:sp>
      <p:sp>
        <p:nvSpPr>
          <p:cNvPr id="3" name="TextBox 2">
            <a:extLst>
              <a:ext uri="{FF2B5EF4-FFF2-40B4-BE49-F238E27FC236}">
                <a16:creationId xmlns:a16="http://schemas.microsoft.com/office/drawing/2014/main" id="{066B26F1-EE29-440A-B690-CE8116395E58}"/>
              </a:ext>
            </a:extLst>
          </p:cNvPr>
          <p:cNvSpPr txBox="1"/>
          <p:nvPr/>
        </p:nvSpPr>
        <p:spPr>
          <a:xfrm>
            <a:off x="4704113" y="1448790"/>
            <a:ext cx="3629025" cy="4893647"/>
          </a:xfrm>
          <a:prstGeom prst="rect">
            <a:avLst/>
          </a:prstGeom>
          <a:noFill/>
        </p:spPr>
        <p:txBody>
          <a:bodyPr wrap="square" rtlCol="0">
            <a:spAutoFit/>
          </a:bodyPr>
          <a:lstStyle/>
          <a:p>
            <a:r>
              <a:rPr lang="en-US" sz="1600" b="1" dirty="0">
                <a:ln w="1905"/>
                <a:solidFill>
                  <a:srgbClr val="84C733"/>
                </a:solidFill>
                <a:effectLst>
                  <a:innerShdw blurRad="69850" dist="43180" dir="5400000">
                    <a:srgbClr val="000000">
                      <a:alpha val="65000"/>
                    </a:srgbClr>
                  </a:innerShdw>
                </a:effectLst>
                <a:latin typeface="+mn-lt"/>
                <a:cs typeface="+mn-cs"/>
              </a:rPr>
              <a:t>HFTP AMERICAS RESEARCH CENTER</a:t>
            </a:r>
          </a:p>
          <a:p>
            <a:pPr marL="0" indent="0" fontAlgn="auto">
              <a:spcAft>
                <a:spcPts val="0"/>
              </a:spcAft>
              <a:buFont typeface="Arial" panose="020B0604020202020204" pitchFamily="34" charset="0"/>
              <a:buNone/>
              <a:defRPr/>
            </a:pPr>
            <a:r>
              <a:rPr lang="en-US" sz="1600" b="1" dirty="0">
                <a:ln w="1905"/>
                <a:solidFill>
                  <a:srgbClr val="0095B8"/>
                </a:solidFill>
                <a:effectLst>
                  <a:innerShdw blurRad="69850" dist="43180" dir="5400000">
                    <a:srgbClr val="000000">
                      <a:alpha val="65000"/>
                    </a:srgbClr>
                  </a:innerShdw>
                </a:effectLst>
              </a:rPr>
              <a:t>Conrad N Hilton College</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University of Houston</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229 C N Hilton Hotel &amp; College</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Houston, TX 77204-3028</a:t>
            </a:r>
          </a:p>
          <a:p>
            <a:pPr marL="0" indent="0" fontAlgn="auto">
              <a:spcAft>
                <a:spcPts val="0"/>
              </a:spcAft>
              <a:buFont typeface="Arial" panose="020B0604020202020204" pitchFamily="34" charset="0"/>
              <a:buNone/>
              <a:defRPr/>
            </a:pPr>
            <a:r>
              <a:rPr lang="en-US" sz="1600" b="1" dirty="0">
                <a:ln w="1905"/>
                <a:solidFill>
                  <a:srgbClr val="0095B8"/>
                </a:solidFill>
                <a:effectLst>
                  <a:innerShdw blurRad="69850" dist="43180" dir="5400000">
                    <a:srgbClr val="000000">
                      <a:alpha val="65000"/>
                    </a:srgbClr>
                  </a:innerShdw>
                </a:effectLst>
              </a:rPr>
              <a:t>Toll Free: (866) 572-HFTP</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Ph: +1 (713) 743-1839</a:t>
            </a:r>
            <a:endParaRPr lang="en-US" sz="1600" dirty="0"/>
          </a:p>
          <a:p>
            <a:endParaRPr lang="en-US" sz="1600" dirty="0"/>
          </a:p>
          <a:p>
            <a:pPr marL="0" indent="0">
              <a:buFont typeface="Arial" panose="020B0604020202020204" pitchFamily="34" charset="0"/>
              <a:buNone/>
              <a:defRPr/>
            </a:pPr>
            <a:r>
              <a:rPr lang="en-US" sz="1600" b="1" dirty="0">
                <a:ln w="1905"/>
                <a:solidFill>
                  <a:srgbClr val="84C733"/>
                </a:solidFill>
                <a:effectLst>
                  <a:innerShdw blurRad="69850" dist="43180" dir="5400000">
                    <a:srgbClr val="000000">
                      <a:alpha val="65000"/>
                    </a:srgbClr>
                  </a:innerShdw>
                </a:effectLst>
                <a:latin typeface="+mn-lt"/>
                <a:cs typeface="+mn-cs"/>
              </a:rPr>
              <a:t>HFTP ASIA RESEARCH CENTER</a:t>
            </a:r>
            <a:br>
              <a:rPr lang="en-US" sz="1600" dirty="0"/>
            </a:br>
            <a:r>
              <a:rPr lang="en-US" sz="1600" b="1" dirty="0">
                <a:ln w="1905"/>
                <a:solidFill>
                  <a:srgbClr val="0095B8"/>
                </a:solidFill>
                <a:effectLst>
                  <a:innerShdw blurRad="69850" dist="43180" dir="5400000">
                    <a:srgbClr val="000000">
                      <a:alpha val="65000"/>
                    </a:srgbClr>
                  </a:innerShdw>
                </a:effectLst>
              </a:rPr>
              <a:t>School of Hotel &amp; Tourism Management</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The Hong Kong Polytechnic University</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17 Science Museum Road</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TST East, Kowloon, Hong Kong</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Ph: +1 (512) 220-4039</a:t>
            </a:r>
            <a:br>
              <a:rPr lang="en-US" sz="1600" b="1" dirty="0">
                <a:ln w="1905"/>
                <a:solidFill>
                  <a:srgbClr val="0095B8"/>
                </a:solidFill>
                <a:effectLst>
                  <a:innerShdw blurRad="69850" dist="43180" dir="5400000">
                    <a:srgbClr val="000000">
                      <a:alpha val="65000"/>
                    </a:srgbClr>
                  </a:innerShdw>
                </a:effectLst>
              </a:rPr>
            </a:br>
            <a:r>
              <a:rPr lang="en-US" sz="1600" b="1" dirty="0">
                <a:ln w="1905"/>
                <a:solidFill>
                  <a:srgbClr val="0095B8"/>
                </a:solidFill>
                <a:effectLst>
                  <a:innerShdw blurRad="69850" dist="43180" dir="5400000">
                    <a:srgbClr val="000000">
                      <a:alpha val="65000"/>
                    </a:srgbClr>
                  </a:innerShdw>
                </a:effectLst>
              </a:rPr>
              <a:t>Skype: </a:t>
            </a:r>
            <a:r>
              <a:rPr lang="en-US" sz="1600" b="1" dirty="0" err="1">
                <a:ln w="1905"/>
                <a:solidFill>
                  <a:srgbClr val="0095B8"/>
                </a:solidFill>
                <a:effectLst>
                  <a:innerShdw blurRad="69850" dist="43180" dir="5400000">
                    <a:srgbClr val="000000">
                      <a:alpha val="65000"/>
                    </a:srgbClr>
                  </a:innerShdw>
                </a:effectLst>
              </a:rPr>
              <a:t>HFTP.Asia</a:t>
            </a:r>
            <a:endParaRPr lang="en-US" sz="1600" b="1" dirty="0">
              <a:ln w="1905"/>
              <a:solidFill>
                <a:srgbClr val="0095B8"/>
              </a:solidFill>
              <a:effectLst>
                <a:innerShdw blurRad="69850" dist="43180" dir="5400000">
                  <a:srgbClr val="000000">
                    <a:alpha val="65000"/>
                  </a:srgbClr>
                </a:innerShdw>
              </a:effectLst>
            </a:endParaRPr>
          </a:p>
          <a:p>
            <a:endParaRPr lang="en-US" sz="1600" dirty="0"/>
          </a:p>
          <a:p>
            <a:r>
              <a:rPr lang="en-US" sz="1600" b="1" dirty="0">
                <a:ln w="1905"/>
                <a:solidFill>
                  <a:srgbClr val="84C733"/>
                </a:solidFill>
                <a:effectLst>
                  <a:innerShdw blurRad="69850" dist="43180" dir="5400000">
                    <a:srgbClr val="000000">
                      <a:alpha val="65000"/>
                    </a:srgbClr>
                  </a:innerShdw>
                </a:effectLst>
                <a:latin typeface="+mn-lt"/>
                <a:cs typeface="+mn-cs"/>
              </a:rPr>
              <a:t>HFTP DUBAI RESEARCH CENTER</a:t>
            </a:r>
          </a:p>
          <a:p>
            <a:r>
              <a:rPr lang="en-US" sz="1600" b="1" dirty="0">
                <a:ln w="1905"/>
                <a:solidFill>
                  <a:srgbClr val="0095B8"/>
                </a:solidFill>
                <a:effectLst>
                  <a:innerShdw blurRad="69850" dist="43180" dir="5400000">
                    <a:srgbClr val="000000">
                      <a:alpha val="65000"/>
                    </a:srgbClr>
                  </a:innerShdw>
                </a:effectLst>
              </a:rPr>
              <a:t>Emirates Academy</a:t>
            </a:r>
          </a:p>
          <a:p>
            <a:r>
              <a:rPr lang="en-US" sz="1600" b="1" dirty="0">
                <a:ln w="1905"/>
                <a:solidFill>
                  <a:srgbClr val="0095B8"/>
                </a:solidFill>
                <a:effectLst>
                  <a:innerShdw blurRad="69850" dist="43180" dir="5400000">
                    <a:srgbClr val="000000">
                      <a:alpha val="65000"/>
                    </a:srgbClr>
                  </a:innerShdw>
                </a:effectLst>
              </a:rPr>
              <a:t>Dubai, United Arab Emirates</a:t>
            </a:r>
          </a:p>
        </p:txBody>
      </p:sp>
    </p:spTree>
    <p:extLst>
      <p:ext uri="{BB962C8B-B14F-4D97-AF65-F5344CB8AC3E}">
        <p14:creationId xmlns:p14="http://schemas.microsoft.com/office/powerpoint/2010/main" val="3610672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5" name="Rectangle 5"/>
          <p:cNvSpPr>
            <a:spLocks noChangeArrowheads="1"/>
          </p:cNvSpPr>
          <p:nvPr/>
        </p:nvSpPr>
        <p:spPr bwMode="auto">
          <a:xfrm>
            <a:off x="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ctr" fontAlgn="auto">
              <a:spcBef>
                <a:spcPct val="0"/>
              </a:spcBef>
              <a:spcAft>
                <a:spcPts val="0"/>
              </a:spcAft>
              <a:buFontTx/>
              <a:buNone/>
              <a:defRPr/>
            </a:pPr>
            <a:r>
              <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Helvetica" pitchFamily="34" charset="0"/>
                <a:cs typeface="+mn-cs"/>
              </a:rPr>
              <a:t>Questions/Comments?</a:t>
            </a:r>
          </a:p>
        </p:txBody>
      </p:sp>
      <p:pic>
        <p:nvPicPr>
          <p:cNvPr id="4102" name="Picture 6" descr="C:\Users\Briana\AppData\Local\Microsoft\Windows\Temporary Internet Files\Content.IE5\KMNWYCOQ\question-mark-1376773633jU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267" r="26934"/>
          <a:stretch/>
        </p:blipFill>
        <p:spPr bwMode="auto">
          <a:xfrm rot="1511705">
            <a:off x="4313196" y="2568616"/>
            <a:ext cx="1828800" cy="2414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Briana\AppData\Local\Microsoft\Windows\Temporary Internet Files\Content.IE5\KMNWYCOQ\question-mark-1376773633jUs[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267" r="26934"/>
          <a:stretch/>
        </p:blipFill>
        <p:spPr bwMode="auto">
          <a:xfrm rot="19676620">
            <a:off x="3286019" y="2418002"/>
            <a:ext cx="914400" cy="1207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Briana\AppData\Local\Microsoft\Windows\Temporary Internet Files\Content.IE5\KMNWYCOQ\question-mark-1376773633jUs[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267" r="26934"/>
          <a:stretch/>
        </p:blipFill>
        <p:spPr bwMode="auto">
          <a:xfrm rot="21140432">
            <a:off x="4198618" y="1992373"/>
            <a:ext cx="457200" cy="6036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226" y="1676400"/>
            <a:ext cx="7927848" cy="4267199"/>
          </a:xfrm>
        </p:spPr>
        <p:txBody>
          <a:bodyPr anchor="ctr">
            <a:normAutofit/>
          </a:bodyPr>
          <a:lstStyle/>
          <a:p>
            <a:pPr algn="ctr"/>
            <a:r>
              <a:rPr lang="en-US" sz="2000" dirty="0"/>
              <a:t>Hospitality Financial and Technology Professionals (HFTP®) established in 1952, is an international, nonprofit association, headquartered in Austin, Texas, USA, with offices in Hong Kong, United Kingdom, Dubai and the Netherlands. HFTP is recognized as the spokes group for the finance and technology segments of the hospitality industry with members and stakeholders spanning across the globe. HFTP uniquely understands the industry's pressing issues and assists its stakeholders in finding solutions to their challenges more efficiently than any organization. It does this via its expert networks, research, certification programs, information resources and conferences/events such as HITEC. HFTP also owns the world's only hospitality-specific search engine, </a:t>
            </a:r>
            <a:r>
              <a:rPr lang="en-US" sz="2000" dirty="0">
                <a:hlinkClick r:id="rId2"/>
              </a:rPr>
              <a:t>PineappleSearch.com</a:t>
            </a:r>
            <a:r>
              <a:rPr lang="en-US" sz="2000" dirty="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609600"/>
            <a:ext cx="4638675" cy="966202"/>
          </a:xfrm>
          <a:prstGeom prst="rect">
            <a:avLst/>
          </a:prstGeom>
        </p:spPr>
      </p:pic>
    </p:spTree>
    <p:extLst>
      <p:ext uri="{BB962C8B-B14F-4D97-AF65-F5344CB8AC3E}">
        <p14:creationId xmlns:p14="http://schemas.microsoft.com/office/powerpoint/2010/main" val="115680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01128" y="5562600"/>
            <a:ext cx="1447800" cy="1219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48600" y="6400800"/>
            <a:ext cx="1143000" cy="369332"/>
          </a:xfrm>
          <a:prstGeom prst="rect">
            <a:avLst/>
          </a:prstGeom>
          <a:noFill/>
        </p:spPr>
        <p:txBody>
          <a:bodyPr wrap="square" rtlCol="0">
            <a:spAutoFit/>
          </a:bodyPr>
          <a:lstStyle/>
          <a:p>
            <a:r>
              <a:rPr lang="en-US" sz="900" i="1" dirty="0"/>
              <a:t>(as of 10/18)</a:t>
            </a:r>
          </a:p>
          <a:p>
            <a:r>
              <a:rPr lang="en-US" sz="900" i="1" dirty="0"/>
              <a:t>Updated annually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09" y="76200"/>
            <a:ext cx="7043691" cy="6590369"/>
          </a:xfrm>
          <a:prstGeom prst="rect">
            <a:avLst/>
          </a:prstGeom>
        </p:spPr>
      </p:pic>
    </p:spTree>
    <p:extLst>
      <p:ext uri="{BB962C8B-B14F-4D97-AF65-F5344CB8AC3E}">
        <p14:creationId xmlns:p14="http://schemas.microsoft.com/office/powerpoint/2010/main" val="91699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31232"/>
            <a:ext cx="9144000" cy="1595535"/>
          </a:xfrm>
          <a:prstGeom prst="rect">
            <a:avLst/>
          </a:prstGeom>
        </p:spPr>
      </p:pic>
    </p:spTree>
    <p:extLst>
      <p:ext uri="{BB962C8B-B14F-4D97-AF65-F5344CB8AC3E}">
        <p14:creationId xmlns:p14="http://schemas.microsoft.com/office/powerpoint/2010/main" val="1828457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7450"/>
            <a:ext cx="9144000" cy="769441"/>
          </a:xfrm>
          <a:prstGeom prst="rect">
            <a:avLst/>
          </a:prstGeom>
          <a:noFill/>
        </p:spPr>
        <p:txBody>
          <a:bodyPr wrap="square" lIns="91440" tIns="45720" rIns="91440" bIns="45720">
            <a:spAutoFit/>
          </a:bodyPr>
          <a:lstStyle/>
          <a:p>
            <a:pPr algn="ctr">
              <a:spcBef>
                <a:spcPct val="50000"/>
              </a:spcBef>
              <a:buFontTx/>
              <a:buNone/>
              <a:defRPr/>
            </a:pPr>
            <a:r>
              <a:rPr lang="en-US" alt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2018-2019 HFTP Board of Directors</a:t>
            </a:r>
          </a:p>
        </p:txBody>
      </p:sp>
      <p:pic>
        <p:nvPicPr>
          <p:cNvPr id="4" name="Picture 3" descr="A group of people posing for a photo&#10;&#10;Description generated with very high confidence">
            <a:extLst>
              <a:ext uri="{FF2B5EF4-FFF2-40B4-BE49-F238E27FC236}">
                <a16:creationId xmlns:a16="http://schemas.microsoft.com/office/drawing/2014/main" id="{782D8921-BE2B-4939-9300-E838FB20EB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143000"/>
            <a:ext cx="6629400" cy="4735683"/>
          </a:xfrm>
          <a:prstGeom prst="rect">
            <a:avLst/>
          </a:prstGeom>
        </p:spPr>
      </p:pic>
    </p:spTree>
    <p:extLst>
      <p:ext uri="{BB962C8B-B14F-4D97-AF65-F5344CB8AC3E}">
        <p14:creationId xmlns:p14="http://schemas.microsoft.com/office/powerpoint/2010/main" val="180836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1519</Words>
  <Application>Microsoft Office PowerPoint</Application>
  <PresentationFormat>On-screen Show (4:3)</PresentationFormat>
  <Paragraphs>364</Paragraphs>
  <Slides>55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Helvetica</vt:lpstr>
      <vt:lpstr>Wingdings</vt:lpstr>
      <vt:lpstr>Office Theme</vt:lpstr>
      <vt:lpstr>Global Expansion</vt:lpstr>
      <vt:lpstr>PowerPoint Presentation</vt:lpstr>
      <vt:lpstr>HFTP History</vt:lpstr>
      <vt:lpstr>About HFTP</vt:lpstr>
      <vt:lpstr>HFTP Purpose</vt:lpstr>
      <vt:lpstr>PowerPoint Presentation</vt:lpstr>
      <vt:lpstr>PowerPoint Presentation</vt:lpstr>
      <vt:lpstr>PowerPoint Presentation</vt:lpstr>
      <vt:lpstr>PowerPoint Presentation</vt:lpstr>
      <vt:lpstr>2018-2019 HFTP GLOBAL BOARD</vt:lpstr>
      <vt:lpstr>HFTP 2018-2019 GLOBAL DIRECTORS</vt:lpstr>
      <vt:lpstr>PowerPoint Presentation</vt:lpstr>
      <vt:lpstr>HFTP Member Services</vt:lpstr>
      <vt:lpstr>HFTP Membership</vt:lpstr>
      <vt:lpstr>HFTP Dues Structure</vt:lpstr>
      <vt:lpstr>HFTP Membership Benefits</vt:lpstr>
      <vt:lpstr>HFTP Membership Programs &amp; Services</vt:lpstr>
      <vt:lpstr>Member Benefits and Resources</vt:lpstr>
      <vt:lpstr>PowerPoint Presentation</vt:lpstr>
      <vt:lpstr> HFTP Member Benefit </vt:lpstr>
      <vt:lpstr>HFTP Member Benefit</vt:lpstr>
      <vt:lpstr>HFTP Member Benefit</vt:lpstr>
      <vt:lpstr>PowerPoint Presentation</vt:lpstr>
      <vt:lpstr>HFTP Publications</vt:lpstr>
      <vt:lpstr>PowerPoint Presentation</vt:lpstr>
      <vt:lpstr>PowerPoint Presentation</vt:lpstr>
      <vt:lpstr>PowerPoint Presentation</vt:lpstr>
      <vt:lpstr>Publications: Industry Reference Texts</vt:lpstr>
      <vt:lpstr>PowerPoint Presentation</vt:lpstr>
      <vt:lpstr>HFTP Resources</vt:lpstr>
      <vt:lpstr>HFTP Online Resources</vt:lpstr>
      <vt:lpstr>PowerPoint Presentation</vt:lpstr>
      <vt:lpstr>HFTP Member Benefit Job Descriptions on Pineapplesearch.com</vt:lpstr>
      <vt:lpstr>PowerPoint Presentation</vt:lpstr>
      <vt:lpstr>HFTP Additional Resources</vt:lpstr>
      <vt:lpstr>Resources: HFTP Job Board</vt:lpstr>
      <vt:lpstr>Resources: Industry Certifications</vt:lpstr>
      <vt:lpstr>Certification Advisory Program</vt:lpstr>
      <vt:lpstr>Certification Advisory Program</vt:lpstr>
      <vt:lpstr>Certification Advisory Program</vt:lpstr>
      <vt:lpstr>Resources: Industry Certifications</vt:lpstr>
      <vt:lpstr>PowerPoint Presentation</vt:lpstr>
      <vt:lpstr>PowerPoint Presentation</vt:lpstr>
      <vt:lpstr>PowerPoint Presentation</vt:lpstr>
      <vt:lpstr>PowerPoint Presentation</vt:lpstr>
      <vt:lpstr>PowerPoint Presentation</vt:lpstr>
      <vt:lpstr>2019 HFTP Global Events</vt:lpstr>
      <vt:lpstr>PowerPoint Presentation</vt:lpstr>
      <vt:lpstr>HFTP ProLinks Webinars</vt:lpstr>
      <vt:lpstr>PowerPoint Presentation</vt:lpstr>
      <vt:lpstr>PowerPoint Presentation</vt:lpstr>
      <vt:lpstr>PowerPoint Presentation</vt:lpstr>
      <vt:lpstr>PowerPoint Presentation</vt:lpstr>
      <vt:lpstr>HFTP International Office Locations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Lucinda Hart</dc:creator>
  <cp:lastModifiedBy>David Johnson</cp:lastModifiedBy>
  <cp:revision>812</cp:revision>
  <dcterms:created xsi:type="dcterms:W3CDTF">2014-10-14T19:48:28Z</dcterms:created>
  <dcterms:modified xsi:type="dcterms:W3CDTF">2019-02-15T12:19:26Z</dcterms:modified>
</cp:coreProperties>
</file>